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0" roundtripDataSignature="AMtx7mgy/WTYDOmyvw8f09s8z1LzQZSdy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2" name="Google Shape;272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15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7" name="Google Shape;287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16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6" name="Google Shape;306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80% correlation and medium error</a:t>
            </a:r>
            <a:endParaRPr/>
          </a:p>
        </p:txBody>
      </p:sp>
      <p:sp>
        <p:nvSpPr>
          <p:cNvPr id="307" name="Google Shape;307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17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2" name="Google Shape;322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3" name="Google Shape;323;p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18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41" name="Google Shape;341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" name="Google Shape;342;p1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19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57" name="Google Shape;357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8" name="Google Shape;358;p2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20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72" name="Google Shape;372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Google Shape;373;p2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21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6" name="Google Shape;386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3" name="Google Shape;393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7" name="Google Shape;427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4" name="Google Shape;12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4E6E81"/>
                </a:solidFill>
                <a:latin typeface="Avenir"/>
                <a:ea typeface="Avenir"/>
                <a:cs typeface="Avenir"/>
                <a:sym typeface="Avenir"/>
              </a:rPr>
              <a:t>(when it is obvious an effect exists) </a:t>
            </a:r>
            <a:endParaRPr/>
          </a:p>
        </p:txBody>
      </p:sp>
      <p:sp>
        <p:nvSpPr>
          <p:cNvPr id="125" name="Google Shape;125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" name="Google Shape;138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4E6E81"/>
                </a:solidFill>
                <a:latin typeface="Avenir"/>
                <a:ea typeface="Avenir"/>
                <a:cs typeface="Avenir"/>
                <a:sym typeface="Avenir"/>
              </a:rPr>
              <a:t>(when it is obvious an effect exists) </a:t>
            </a:r>
            <a:endParaRPr/>
          </a:p>
        </p:txBody>
      </p:sp>
      <p:sp>
        <p:nvSpPr>
          <p:cNvPr id="139" name="Google Shape;139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6" name="Google Shape;15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57" name="Google Shape;157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1" name="Google Shape;171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72" name="Google Shape;172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7" name="Google Shape;187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3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3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3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3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3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rpubs.com/laurasita/1185335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hyperlink" Target="mailto:laura.sita@studenti.unipd.it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/>
          <p:nvPr/>
        </p:nvSpPr>
        <p:spPr>
          <a:xfrm>
            <a:off x="-1" y="0"/>
            <a:ext cx="12192001" cy="5641145"/>
          </a:xfrm>
          <a:prstGeom prst="rect">
            <a:avLst/>
          </a:prstGeom>
          <a:solidFill>
            <a:srgbClr val="4E6E8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lt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4525938" y="3244334"/>
            <a:ext cx="314012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0" i="0" u="none" strike="noStrike" cap="none">
                <a:solidFill>
                  <a:srgbClr val="FFF6EA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Presented by </a:t>
            </a:r>
            <a:r>
              <a:rPr lang="en-GB" sz="1800" b="0" i="1" u="none" strike="noStrike" cap="none">
                <a:solidFill>
                  <a:srgbClr val="FFF6EA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Laura Sità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301378" y="2176977"/>
            <a:ext cx="9666300" cy="58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0" i="0" u="none" strike="noStrike" cap="none" dirty="0">
                <a:solidFill>
                  <a:srgbClr val="FFF6EA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How to think about and model effect sizes</a:t>
            </a:r>
            <a:endParaRPr sz="3200" b="0" i="0" u="none" strike="noStrike" cap="none" dirty="0">
              <a:solidFill>
                <a:srgbClr val="FFF6EA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5304666" y="6123502"/>
            <a:ext cx="165972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cap="none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Master thesis project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0452295" y="6123501"/>
            <a:ext cx="130421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cap="none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May 17</a:t>
            </a:r>
            <a:r>
              <a:rPr lang="en-GB" sz="1200" b="0" i="0" u="none" strike="noStrike" cap="none" baseline="300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</a:t>
            </a:r>
            <a:r>
              <a:rPr lang="en-GB" sz="1200" b="0" i="0" u="none" strike="noStrike" cap="none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, 2024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94" name="Google Shape;94;p1"/>
          <p:cNvSpPr txBox="1"/>
          <p:nvPr/>
        </p:nvSpPr>
        <p:spPr>
          <a:xfrm>
            <a:off x="3860337" y="3682756"/>
            <a:ext cx="447132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0" i="0" u="none" strike="noStrike" cap="none">
                <a:solidFill>
                  <a:srgbClr val="FFF6EA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Supervised by </a:t>
            </a:r>
            <a:r>
              <a:rPr lang="en-GB" sz="1800" b="0" i="1" u="none" strike="noStrike" cap="none">
                <a:solidFill>
                  <a:srgbClr val="FFF6EA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D. Lakens </a:t>
            </a:r>
            <a:r>
              <a:rPr lang="en-GB" sz="1800" b="0" i="0" u="none" strike="noStrike" cap="none">
                <a:solidFill>
                  <a:srgbClr val="FFF6EA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and </a:t>
            </a:r>
            <a:r>
              <a:rPr lang="en-GB" sz="1800" b="0" i="1" u="none" strike="noStrike" cap="none">
                <a:solidFill>
                  <a:srgbClr val="FFF6EA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G. Altoé</a:t>
            </a:r>
            <a:endParaRPr sz="1800" b="0" i="1" u="none" strike="noStrike" cap="none">
              <a:solidFill>
                <a:srgbClr val="FFF6EA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pic>
        <p:nvPicPr>
          <p:cNvPr id="95" name="Google Shape;9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1692" y="5898962"/>
            <a:ext cx="1064760" cy="617154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5489" y="5931341"/>
            <a:ext cx="584775" cy="584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0"/>
          <p:cNvSpPr txBox="1"/>
          <p:nvPr/>
        </p:nvSpPr>
        <p:spPr>
          <a:xfrm>
            <a:off x="1211692" y="393070"/>
            <a:ext cx="976661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Research and objectives</a:t>
            </a:r>
            <a:endParaRPr sz="1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212" name="Google Shape;212;p10"/>
          <p:cNvSpPr txBox="1"/>
          <p:nvPr/>
        </p:nvSpPr>
        <p:spPr>
          <a:xfrm>
            <a:off x="435489" y="325694"/>
            <a:ext cx="87811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02</a:t>
            </a:r>
            <a:endParaRPr sz="4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213" name="Google Shape;213;p10"/>
          <p:cNvSpPr txBox="1"/>
          <p:nvPr/>
        </p:nvSpPr>
        <p:spPr>
          <a:xfrm>
            <a:off x="4782644" y="6112288"/>
            <a:ext cx="281566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Laura Sità / Master thesis project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214" name="Google Shape;214;p10"/>
          <p:cNvSpPr txBox="1"/>
          <p:nvPr/>
        </p:nvSpPr>
        <p:spPr>
          <a:xfrm>
            <a:off x="10480431" y="6123501"/>
            <a:ext cx="127608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May 17</a:t>
            </a:r>
            <a:r>
              <a:rPr lang="en-GB" sz="1200" baseline="300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</a:t>
            </a: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, 2024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215" name="Google Shape;215;p10"/>
          <p:cNvSpPr txBox="1">
            <a:spLocks noGrp="1"/>
          </p:cNvSpPr>
          <p:nvPr>
            <p:ph type="sldNum" idx="12"/>
          </p:nvPr>
        </p:nvSpPr>
        <p:spPr>
          <a:xfrm>
            <a:off x="8956040" y="44468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4E6E81"/>
                </a:solidFill>
                <a:latin typeface="Avenir Next LT Pro" panose="020B0504020202020204" pitchFamily="34" charset="0"/>
                <a:ea typeface="Arial"/>
                <a:cs typeface="Arial"/>
                <a:sym typeface="Arial"/>
              </a:rPr>
              <a:t>10</a:t>
            </a:fld>
            <a:endParaRPr>
              <a:solidFill>
                <a:srgbClr val="4E6E81"/>
              </a:solidFill>
              <a:latin typeface="Avenir Next LT Pro" panose="020B0504020202020204" pitchFamily="34" charset="0"/>
              <a:ea typeface="Arial"/>
              <a:cs typeface="Arial"/>
              <a:sym typeface="Arial"/>
            </a:endParaRPr>
          </a:p>
        </p:txBody>
      </p:sp>
      <p:pic>
        <p:nvPicPr>
          <p:cNvPr id="216" name="Google Shape;216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66672" y="8589571"/>
            <a:ext cx="169278" cy="9811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" name="Google Shape;217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5489" y="5931341"/>
            <a:ext cx="584775" cy="584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8" name="Google Shape;218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1692" y="5898962"/>
            <a:ext cx="1064760" cy="617154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p10"/>
          <p:cNvSpPr txBox="1"/>
          <p:nvPr/>
        </p:nvSpPr>
        <p:spPr>
          <a:xfrm>
            <a:off x="1211691" y="1931358"/>
            <a:ext cx="9766500" cy="255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This project aims to</a:t>
            </a:r>
            <a:endParaRPr dirty="0">
              <a:latin typeface="Avenir Next LT Pro" panose="020B0504020202020204" pitchFamily="34" charset="0"/>
            </a:endParaRPr>
          </a:p>
          <a:p>
            <a:pPr marL="457200" marR="0" lvl="0" indent="-457200" algn="ctr" rtl="0">
              <a:spcBef>
                <a:spcPts val="0"/>
              </a:spcBef>
              <a:spcAft>
                <a:spcPts val="0"/>
              </a:spcAft>
              <a:buClr>
                <a:srgbClr val="4E6E81"/>
              </a:buClr>
              <a:buSzPts val="2000"/>
              <a:buFont typeface="Calibri"/>
              <a:buAutoNum type="arabicPeriod"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suggest a better solution to think about effect sizes </a:t>
            </a:r>
            <a:endParaRPr dirty="0">
              <a:latin typeface="Avenir Next LT Pro" panose="020B0504020202020204" pitchFamily="34" charset="0"/>
            </a:endParaRPr>
          </a:p>
          <a:p>
            <a:pPr marL="457200" marR="0" lvl="0" indent="-457200" algn="ctr" rtl="0">
              <a:spcBef>
                <a:spcPts val="0"/>
              </a:spcBef>
              <a:spcAft>
                <a:spcPts val="0"/>
              </a:spcAft>
              <a:buClr>
                <a:srgbClr val="4E6E81"/>
              </a:buClr>
              <a:buSzPts val="2000"/>
              <a:buFont typeface="Calibri"/>
              <a:buAutoNum type="arabicPeriod"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show how to implement it in research</a:t>
            </a:r>
            <a:endParaRPr dirty="0">
              <a:latin typeface="Avenir Next LT Pro" panose="020B050402020202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Achieving these objectives would lead to</a:t>
            </a:r>
            <a:endParaRPr dirty="0">
              <a:latin typeface="Avenir Next LT Pro" panose="020B0504020202020204" pitchFamily="34" charset="0"/>
            </a:endParaRPr>
          </a:p>
          <a:p>
            <a:pPr marL="342900" marR="0" lvl="0" indent="-342900" algn="ctr" rtl="0">
              <a:spcBef>
                <a:spcPts val="0"/>
              </a:spcBef>
              <a:spcAft>
                <a:spcPts val="0"/>
              </a:spcAft>
              <a:buClr>
                <a:srgbClr val="4E6E81"/>
              </a:buClr>
              <a:buSzPts val="2000"/>
              <a:buFont typeface="Arial"/>
              <a:buChar char="•"/>
            </a:pPr>
            <a:r>
              <a:rPr lang="en-GB" sz="2000" b="1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 theoretically more meaningful way to interpret effect sizes</a:t>
            </a:r>
            <a:endParaRPr dirty="0">
              <a:latin typeface="Avenir Next LT Pro" panose="020B0504020202020204" pitchFamily="34" charset="0"/>
            </a:endParaRPr>
          </a:p>
          <a:p>
            <a:pPr marL="342900" marR="0" lvl="0" indent="-342900" algn="ctr" rtl="0">
              <a:spcBef>
                <a:spcPts val="0"/>
              </a:spcBef>
              <a:spcAft>
                <a:spcPts val="0"/>
              </a:spcAft>
              <a:buClr>
                <a:srgbClr val="4E6E81"/>
              </a:buClr>
              <a:buSzPts val="2000"/>
              <a:buFont typeface="Arial"/>
              <a:buChar char="•"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think about practical importance of the effect size </a:t>
            </a:r>
            <a:endParaRPr dirty="0">
              <a:latin typeface="Avenir Next LT Pro" panose="020B050402020202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1"/>
          <p:cNvSpPr txBox="1"/>
          <p:nvPr/>
        </p:nvSpPr>
        <p:spPr>
          <a:xfrm>
            <a:off x="1211691" y="1288060"/>
            <a:ext cx="976661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1. A better solution to think about effect sizes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225" name="Google Shape;225;p11"/>
          <p:cNvSpPr txBox="1"/>
          <p:nvPr/>
        </p:nvSpPr>
        <p:spPr>
          <a:xfrm>
            <a:off x="1211692" y="393070"/>
            <a:ext cx="976661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Research and objectives</a:t>
            </a:r>
            <a:endParaRPr sz="1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226" name="Google Shape;226;p11"/>
          <p:cNvSpPr txBox="1"/>
          <p:nvPr/>
        </p:nvSpPr>
        <p:spPr>
          <a:xfrm>
            <a:off x="435489" y="325694"/>
            <a:ext cx="87811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02</a:t>
            </a:r>
            <a:endParaRPr sz="4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227" name="Google Shape;227;p11"/>
          <p:cNvSpPr txBox="1"/>
          <p:nvPr/>
        </p:nvSpPr>
        <p:spPr>
          <a:xfrm>
            <a:off x="4782644" y="6112288"/>
            <a:ext cx="281566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Laura Sità / Master thesis project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228" name="Google Shape;228;p11"/>
          <p:cNvSpPr txBox="1"/>
          <p:nvPr/>
        </p:nvSpPr>
        <p:spPr>
          <a:xfrm>
            <a:off x="10480431" y="6123501"/>
            <a:ext cx="127608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May 17</a:t>
            </a:r>
            <a:r>
              <a:rPr lang="en-GB" sz="1200" baseline="300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</a:t>
            </a: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, 2024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229" name="Google Shape;229;p11"/>
          <p:cNvSpPr txBox="1">
            <a:spLocks noGrp="1"/>
          </p:cNvSpPr>
          <p:nvPr>
            <p:ph type="sldNum" idx="12"/>
          </p:nvPr>
        </p:nvSpPr>
        <p:spPr>
          <a:xfrm>
            <a:off x="8956040" y="44468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4E6E81"/>
                </a:solidFill>
                <a:latin typeface="Avenir Next LT Pro" panose="020B0504020202020204" pitchFamily="34" charset="0"/>
                <a:ea typeface="Arial"/>
                <a:cs typeface="Arial"/>
                <a:sym typeface="Arial"/>
              </a:rPr>
              <a:t>11</a:t>
            </a:fld>
            <a:endParaRPr>
              <a:solidFill>
                <a:srgbClr val="4E6E81"/>
              </a:solidFill>
              <a:latin typeface="Avenir Next LT Pro" panose="020B0504020202020204" pitchFamily="34" charset="0"/>
              <a:ea typeface="Arial"/>
              <a:cs typeface="Arial"/>
              <a:sym typeface="Arial"/>
            </a:endParaRPr>
          </a:p>
        </p:txBody>
      </p:sp>
      <p:pic>
        <p:nvPicPr>
          <p:cNvPr id="230" name="Google Shape;230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66672" y="8589571"/>
            <a:ext cx="169278" cy="9811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1" name="Google Shape;231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5489" y="5931341"/>
            <a:ext cx="584775" cy="584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32" name="Google Shape;232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1692" y="5898962"/>
            <a:ext cx="1064760" cy="617154"/>
          </a:xfrm>
          <a:prstGeom prst="rect">
            <a:avLst/>
          </a:prstGeom>
          <a:noFill/>
          <a:ln>
            <a:noFill/>
          </a:ln>
        </p:spPr>
      </p:pic>
      <p:sp>
        <p:nvSpPr>
          <p:cNvPr id="233" name="Google Shape;233;p11"/>
          <p:cNvSpPr txBox="1"/>
          <p:nvPr/>
        </p:nvSpPr>
        <p:spPr>
          <a:xfrm>
            <a:off x="1211690" y="2082649"/>
            <a:ext cx="9766613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Researchers should </a:t>
            </a:r>
            <a:r>
              <a:rPr lang="en-GB" sz="2000" b="1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explicitly model </a:t>
            </a: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 predicted effect of the independent variable on the dependent variable and consequently test it through their hypotheses</a:t>
            </a:r>
            <a:endParaRPr dirty="0">
              <a:latin typeface="Avenir Next LT Pro" panose="020B0504020202020204" pitchFamily="34" charset="0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We feel that modelling would prevent researchers</a:t>
            </a:r>
            <a:endParaRPr dirty="0">
              <a:latin typeface="Avenir Next LT Pro" panose="020B0504020202020204" pitchFamily="34" charset="0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rgbClr val="4E6E81"/>
              </a:buClr>
              <a:buSzPts val="2000"/>
              <a:buFont typeface="Arial"/>
              <a:buChar char="•"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finding effect sizes too big to be true (as Hilgard pointed out) </a:t>
            </a:r>
            <a:endParaRPr dirty="0">
              <a:latin typeface="Avenir Next LT Pro" panose="020B0504020202020204" pitchFamily="34" charset="0"/>
            </a:endParaRPr>
          </a:p>
          <a:p>
            <a:pPr marL="342900" marR="0" lvl="0" indent="-342900" algn="just" rtl="0">
              <a:spcBef>
                <a:spcPts val="0"/>
              </a:spcBef>
              <a:spcAft>
                <a:spcPts val="0"/>
              </a:spcAft>
              <a:buClr>
                <a:srgbClr val="4E6E81"/>
              </a:buClr>
              <a:buSzPts val="2000"/>
              <a:buFont typeface="Arial"/>
              <a:buChar char="•"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implicitly assuming that the relationship between variables is linear (e.g. in power analysis)</a:t>
            </a:r>
            <a:endParaRPr sz="2000" b="1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2"/>
          <p:cNvSpPr txBox="1"/>
          <p:nvPr/>
        </p:nvSpPr>
        <p:spPr>
          <a:xfrm>
            <a:off x="1211691" y="1218938"/>
            <a:ext cx="976661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1. An example of explicitly modelling the relationship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239" name="Google Shape;239;p12"/>
          <p:cNvSpPr txBox="1"/>
          <p:nvPr/>
        </p:nvSpPr>
        <p:spPr>
          <a:xfrm>
            <a:off x="1211692" y="393070"/>
            <a:ext cx="976661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Research and objectives</a:t>
            </a:r>
            <a:endParaRPr sz="1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240" name="Google Shape;240;p12"/>
          <p:cNvSpPr txBox="1"/>
          <p:nvPr/>
        </p:nvSpPr>
        <p:spPr>
          <a:xfrm>
            <a:off x="435489" y="325694"/>
            <a:ext cx="87811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02</a:t>
            </a:r>
            <a:endParaRPr sz="4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241" name="Google Shape;241;p12"/>
          <p:cNvSpPr txBox="1"/>
          <p:nvPr/>
        </p:nvSpPr>
        <p:spPr>
          <a:xfrm>
            <a:off x="4782644" y="6112288"/>
            <a:ext cx="281566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Laura Sità / Master thesis project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242" name="Google Shape;242;p12"/>
          <p:cNvSpPr txBox="1"/>
          <p:nvPr/>
        </p:nvSpPr>
        <p:spPr>
          <a:xfrm>
            <a:off x="10480431" y="6123501"/>
            <a:ext cx="127608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May 17</a:t>
            </a:r>
            <a:r>
              <a:rPr lang="en-GB" sz="1200" baseline="300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</a:t>
            </a: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, 2024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243" name="Google Shape;243;p12"/>
          <p:cNvSpPr txBox="1">
            <a:spLocks noGrp="1"/>
          </p:cNvSpPr>
          <p:nvPr>
            <p:ph type="sldNum" idx="12"/>
          </p:nvPr>
        </p:nvSpPr>
        <p:spPr>
          <a:xfrm>
            <a:off x="8956040" y="44468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4E6E81"/>
                </a:solidFill>
                <a:latin typeface="Avenir Next LT Pro" panose="020B0504020202020204" pitchFamily="34" charset="0"/>
                <a:ea typeface="Arial"/>
                <a:cs typeface="Arial"/>
                <a:sym typeface="Arial"/>
              </a:rPr>
              <a:t>12</a:t>
            </a:fld>
            <a:endParaRPr>
              <a:solidFill>
                <a:srgbClr val="4E6E81"/>
              </a:solidFill>
              <a:latin typeface="Avenir Next LT Pro" panose="020B0504020202020204" pitchFamily="34" charset="0"/>
              <a:ea typeface="Arial"/>
              <a:cs typeface="Arial"/>
              <a:sym typeface="Arial"/>
            </a:endParaRPr>
          </a:p>
        </p:txBody>
      </p:sp>
      <p:pic>
        <p:nvPicPr>
          <p:cNvPr id="244" name="Google Shape;244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66672" y="8589571"/>
            <a:ext cx="169278" cy="9811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5" name="Google Shape;245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5489" y="5931341"/>
            <a:ext cx="584775" cy="584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46" name="Google Shape;246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1692" y="5898962"/>
            <a:ext cx="1064760" cy="617154"/>
          </a:xfrm>
          <a:prstGeom prst="rect">
            <a:avLst/>
          </a:prstGeom>
          <a:noFill/>
          <a:ln>
            <a:noFill/>
          </a:ln>
        </p:spPr>
      </p:pic>
      <p:sp>
        <p:nvSpPr>
          <p:cNvPr id="247" name="Google Shape;247;p12"/>
          <p:cNvSpPr txBox="1"/>
          <p:nvPr/>
        </p:nvSpPr>
        <p:spPr>
          <a:xfrm>
            <a:off x="1211691" y="2166425"/>
            <a:ext cx="5661057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In order to test their prospect theory, Tversky and Kahneman proposed a model showing the intensity of the manipulation as a s-shaped and asymmetrical function</a:t>
            </a:r>
            <a:endParaRPr dirty="0">
              <a:latin typeface="Avenir Next LT Pro" panose="020B0504020202020204" pitchFamily="34" charset="0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They hypothesized that the value function is steeper for losses than gains indicating that losses outweigh gains </a:t>
            </a:r>
            <a:endParaRPr sz="2000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pic>
        <p:nvPicPr>
          <p:cNvPr id="248" name="Google Shape;248;p1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426434" y="1927517"/>
            <a:ext cx="3551870" cy="3196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3"/>
          <p:cNvSpPr txBox="1"/>
          <p:nvPr/>
        </p:nvSpPr>
        <p:spPr>
          <a:xfrm>
            <a:off x="1211690" y="1171405"/>
            <a:ext cx="976661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2. How to implement models in research</a:t>
            </a:r>
            <a:endParaRPr sz="20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254" name="Google Shape;254;p13"/>
          <p:cNvSpPr txBox="1"/>
          <p:nvPr/>
        </p:nvSpPr>
        <p:spPr>
          <a:xfrm>
            <a:off x="1211692" y="393070"/>
            <a:ext cx="976661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Research and objectives</a:t>
            </a:r>
            <a:endParaRPr sz="1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255" name="Google Shape;255;p13"/>
          <p:cNvSpPr txBox="1"/>
          <p:nvPr/>
        </p:nvSpPr>
        <p:spPr>
          <a:xfrm>
            <a:off x="435489" y="325694"/>
            <a:ext cx="87811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02</a:t>
            </a:r>
            <a:endParaRPr sz="4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256" name="Google Shape;256;p13"/>
          <p:cNvSpPr txBox="1"/>
          <p:nvPr/>
        </p:nvSpPr>
        <p:spPr>
          <a:xfrm>
            <a:off x="4782644" y="6112288"/>
            <a:ext cx="281566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Laura Sità / Master thesis project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257" name="Google Shape;257;p13"/>
          <p:cNvSpPr txBox="1"/>
          <p:nvPr/>
        </p:nvSpPr>
        <p:spPr>
          <a:xfrm>
            <a:off x="10480431" y="6123501"/>
            <a:ext cx="127608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May 17</a:t>
            </a:r>
            <a:r>
              <a:rPr lang="en-GB" sz="1200" baseline="300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</a:t>
            </a: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, 2024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258" name="Google Shape;258;p13"/>
          <p:cNvSpPr txBox="1">
            <a:spLocks noGrp="1"/>
          </p:cNvSpPr>
          <p:nvPr>
            <p:ph type="sldNum" idx="12"/>
          </p:nvPr>
        </p:nvSpPr>
        <p:spPr>
          <a:xfrm>
            <a:off x="8956040" y="44468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4E6E81"/>
                </a:solidFill>
                <a:latin typeface="Avenir Next LT Pro" panose="020B0504020202020204" pitchFamily="34" charset="0"/>
                <a:ea typeface="Arial"/>
                <a:cs typeface="Arial"/>
                <a:sym typeface="Arial"/>
              </a:rPr>
              <a:t>13</a:t>
            </a:fld>
            <a:endParaRPr>
              <a:solidFill>
                <a:srgbClr val="4E6E81"/>
              </a:solidFill>
              <a:latin typeface="Avenir Next LT Pro" panose="020B0504020202020204" pitchFamily="34" charset="0"/>
              <a:ea typeface="Arial"/>
              <a:cs typeface="Arial"/>
              <a:sym typeface="Arial"/>
            </a:endParaRPr>
          </a:p>
        </p:txBody>
      </p:sp>
      <p:pic>
        <p:nvPicPr>
          <p:cNvPr id="259" name="Google Shape;259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66672" y="8589571"/>
            <a:ext cx="169278" cy="9811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0" name="Google Shape;260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5489" y="5931341"/>
            <a:ext cx="584775" cy="584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61" name="Google Shape;261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1692" y="5898962"/>
            <a:ext cx="1064760" cy="617154"/>
          </a:xfrm>
          <a:prstGeom prst="rect">
            <a:avLst/>
          </a:prstGeom>
          <a:noFill/>
          <a:ln>
            <a:noFill/>
          </a:ln>
        </p:spPr>
      </p:pic>
      <p:sp>
        <p:nvSpPr>
          <p:cNvPr id="262" name="Google Shape;262;p13"/>
          <p:cNvSpPr txBox="1"/>
          <p:nvPr/>
        </p:nvSpPr>
        <p:spPr>
          <a:xfrm>
            <a:off x="1211690" y="1935828"/>
            <a:ext cx="9766613" cy="347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When it comes to design a study, we suggest psychologists to</a:t>
            </a:r>
            <a:endParaRPr dirty="0">
              <a:latin typeface="Avenir Next LT Pro" panose="020B0504020202020204" pitchFamily="34" charset="0"/>
            </a:endParaRP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Clr>
                <a:srgbClr val="4E6E81"/>
              </a:buClr>
              <a:buSzPts val="2000"/>
              <a:buFont typeface="Arial"/>
              <a:buChar char="•"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think about variables </a:t>
            </a:r>
            <a:endParaRPr dirty="0">
              <a:latin typeface="Avenir Next LT Pro" panose="020B0504020202020204" pitchFamily="34" charset="0"/>
            </a:endParaRP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Clr>
                <a:srgbClr val="4E6E81"/>
              </a:buClr>
              <a:buSzPts val="2000"/>
              <a:buFont typeface="Arial"/>
              <a:buChar char="•"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research the literature in order to find what could be the effect of their manipulation</a:t>
            </a:r>
            <a:endParaRPr dirty="0">
              <a:latin typeface="Avenir Next LT Pro" panose="020B0504020202020204" pitchFamily="34" charset="0"/>
            </a:endParaRP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Clr>
                <a:srgbClr val="4E6E81"/>
              </a:buClr>
              <a:buSzPts val="2000"/>
              <a:buFont typeface="Arial"/>
              <a:buChar char="•"/>
            </a:pPr>
            <a:r>
              <a:rPr lang="en-GB" sz="2000" b="1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create a model representing the expected effect size </a:t>
            </a:r>
            <a:endParaRPr dirty="0">
              <a:latin typeface="Avenir Next LT Pro" panose="020B0504020202020204" pitchFamily="34" charset="0"/>
            </a:endParaRP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Clr>
                <a:srgbClr val="4E6E81"/>
              </a:buClr>
              <a:buSzPts val="2000"/>
              <a:buFont typeface="Arial"/>
              <a:buChar char="•"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formulate an hypothesized effect size that tests the model</a:t>
            </a:r>
            <a:endParaRPr dirty="0">
              <a:latin typeface="Avenir Next LT Pro" panose="020B0504020202020204" pitchFamily="34" charset="0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Once having (simulated and then) </a:t>
            </a:r>
            <a:r>
              <a:rPr lang="en-GB" sz="2000" dirty="0" err="1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analyzed</a:t>
            </a: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the data</a:t>
            </a:r>
            <a:endParaRPr dirty="0">
              <a:latin typeface="Avenir Next LT Pro" panose="020B0504020202020204" pitchFamily="34" charset="0"/>
            </a:endParaRP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Clr>
                <a:srgbClr val="4E6E81"/>
              </a:buClr>
              <a:buSzPts val="2000"/>
              <a:buFont typeface="Arial"/>
              <a:buChar char="•"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compare the initial model (from expectations) to the one that describes the observed effect size</a:t>
            </a:r>
            <a:endParaRPr dirty="0">
              <a:latin typeface="Avenir Next LT Pro" panose="020B0504020202020204" pitchFamily="34" charset="0"/>
            </a:endParaRP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Clr>
                <a:srgbClr val="4E6E81"/>
              </a:buClr>
              <a:buSzPts val="2000"/>
              <a:buFont typeface="Arial"/>
              <a:buChar char="•"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interpret the comparison (e.g. if they differ, try to understand why)</a:t>
            </a:r>
            <a:endParaRPr sz="2000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E6E81">
            <a:alpha val="64705"/>
          </a:srgbClr>
        </a:solidFill>
        <a:effectLst/>
      </p:bgPr>
    </p:bg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4"/>
          <p:cNvSpPr txBox="1"/>
          <p:nvPr/>
        </p:nvSpPr>
        <p:spPr>
          <a:xfrm>
            <a:off x="2872057" y="3136612"/>
            <a:ext cx="976661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dirty="0">
                <a:solidFill>
                  <a:srgbClr val="FFF6EA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Methodology</a:t>
            </a:r>
            <a:endParaRPr sz="1800" dirty="0">
              <a:solidFill>
                <a:srgbClr val="FFF6EA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268" name="Google Shape;268;p14"/>
          <p:cNvSpPr txBox="1"/>
          <p:nvPr/>
        </p:nvSpPr>
        <p:spPr>
          <a:xfrm>
            <a:off x="1347107" y="3013500"/>
            <a:ext cx="1021443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03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269" name="Google Shape;269;p14"/>
          <p:cNvSpPr txBox="1"/>
          <p:nvPr/>
        </p:nvSpPr>
        <p:spPr>
          <a:xfrm>
            <a:off x="8956040" y="44468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14</a:t>
            </a:fld>
            <a:endParaRPr sz="12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5"/>
          <p:cNvSpPr txBox="1"/>
          <p:nvPr/>
        </p:nvSpPr>
        <p:spPr>
          <a:xfrm>
            <a:off x="1211691" y="1146363"/>
            <a:ext cx="976661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Data simulation using the statistical software R</a:t>
            </a:r>
            <a:endParaRPr dirty="0">
              <a:latin typeface="Avenir Next LT Pro" panose="020B0504020202020204" pitchFamily="34" charset="0"/>
            </a:endParaRPr>
          </a:p>
        </p:txBody>
      </p:sp>
      <p:sp>
        <p:nvSpPr>
          <p:cNvPr id="276" name="Google Shape;276;p15"/>
          <p:cNvSpPr txBox="1"/>
          <p:nvPr/>
        </p:nvSpPr>
        <p:spPr>
          <a:xfrm>
            <a:off x="1211692" y="393070"/>
            <a:ext cx="976661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Methodology 							  Data simulation</a:t>
            </a:r>
            <a:endParaRPr sz="1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277" name="Google Shape;277;p15"/>
          <p:cNvSpPr txBox="1"/>
          <p:nvPr/>
        </p:nvSpPr>
        <p:spPr>
          <a:xfrm>
            <a:off x="435489" y="325694"/>
            <a:ext cx="87811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03</a:t>
            </a:r>
            <a:endParaRPr sz="4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278" name="Google Shape;278;p15"/>
          <p:cNvSpPr txBox="1"/>
          <p:nvPr/>
        </p:nvSpPr>
        <p:spPr>
          <a:xfrm>
            <a:off x="4782644" y="6112288"/>
            <a:ext cx="281566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Laura Sità / Master thesis project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279" name="Google Shape;279;p15"/>
          <p:cNvSpPr txBox="1"/>
          <p:nvPr/>
        </p:nvSpPr>
        <p:spPr>
          <a:xfrm>
            <a:off x="10480431" y="6123501"/>
            <a:ext cx="127608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May 17</a:t>
            </a:r>
            <a:r>
              <a:rPr lang="en-GB" sz="1200" baseline="300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</a:t>
            </a: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, 2024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280" name="Google Shape;280;p15"/>
          <p:cNvSpPr txBox="1">
            <a:spLocks noGrp="1"/>
          </p:cNvSpPr>
          <p:nvPr>
            <p:ph type="sldNum" idx="12"/>
          </p:nvPr>
        </p:nvSpPr>
        <p:spPr>
          <a:xfrm>
            <a:off x="8956040" y="44468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4E6E81"/>
                </a:solidFill>
                <a:latin typeface="Avenir Next LT Pro" panose="020B0504020202020204" pitchFamily="34" charset="0"/>
                <a:ea typeface="Arial"/>
                <a:cs typeface="Arial"/>
                <a:sym typeface="Arial"/>
              </a:rPr>
              <a:t>15</a:t>
            </a:fld>
            <a:endParaRPr>
              <a:solidFill>
                <a:srgbClr val="4E6E81"/>
              </a:solidFill>
              <a:latin typeface="Avenir Next LT Pro" panose="020B0504020202020204" pitchFamily="34" charset="0"/>
              <a:ea typeface="Arial"/>
              <a:cs typeface="Arial"/>
              <a:sym typeface="Arial"/>
            </a:endParaRPr>
          </a:p>
        </p:txBody>
      </p:sp>
      <p:pic>
        <p:nvPicPr>
          <p:cNvPr id="281" name="Google Shape;281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66672" y="8589571"/>
            <a:ext cx="169278" cy="9811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2" name="Google Shape;282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5489" y="5931341"/>
            <a:ext cx="584775" cy="584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83" name="Google Shape;283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1692" y="5898962"/>
            <a:ext cx="1064760" cy="617154"/>
          </a:xfrm>
          <a:prstGeom prst="rect">
            <a:avLst/>
          </a:prstGeom>
          <a:noFill/>
          <a:ln>
            <a:noFill/>
          </a:ln>
        </p:spPr>
      </p:pic>
      <p:sp>
        <p:nvSpPr>
          <p:cNvPr id="284" name="Google Shape;284;p15"/>
          <p:cNvSpPr txBox="1"/>
          <p:nvPr/>
        </p:nvSpPr>
        <p:spPr>
          <a:xfrm>
            <a:off x="1364090" y="1724293"/>
            <a:ext cx="9614214" cy="3970318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l="-570" t="-767" r="-506" b="-1689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 </a:t>
            </a:r>
            <a:endParaRPr dirty="0">
              <a:latin typeface="Avenir Next LT Pro" panose="020B050402020202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6"/>
          <p:cNvSpPr txBox="1"/>
          <p:nvPr/>
        </p:nvSpPr>
        <p:spPr>
          <a:xfrm>
            <a:off x="1211691" y="948316"/>
            <a:ext cx="9766613" cy="40011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t="-7690" b="-29228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 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291" name="Google Shape;291;p16"/>
          <p:cNvSpPr txBox="1"/>
          <p:nvPr/>
        </p:nvSpPr>
        <p:spPr>
          <a:xfrm>
            <a:off x="1211692" y="393070"/>
            <a:ext cx="976661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Methodology 							  Data simulation</a:t>
            </a:r>
            <a:endParaRPr sz="1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292" name="Google Shape;292;p16"/>
          <p:cNvSpPr txBox="1"/>
          <p:nvPr/>
        </p:nvSpPr>
        <p:spPr>
          <a:xfrm>
            <a:off x="435489" y="325694"/>
            <a:ext cx="87811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03</a:t>
            </a:r>
            <a:endParaRPr sz="4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293" name="Google Shape;293;p16"/>
          <p:cNvSpPr txBox="1"/>
          <p:nvPr/>
        </p:nvSpPr>
        <p:spPr>
          <a:xfrm>
            <a:off x="4782644" y="6112288"/>
            <a:ext cx="281566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Laura Sità / Master thesis project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294" name="Google Shape;294;p16"/>
          <p:cNvSpPr txBox="1"/>
          <p:nvPr/>
        </p:nvSpPr>
        <p:spPr>
          <a:xfrm>
            <a:off x="10480431" y="6123501"/>
            <a:ext cx="127608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May 17</a:t>
            </a:r>
            <a:r>
              <a:rPr lang="en-GB" sz="1200" baseline="300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</a:t>
            </a: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, 2024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295" name="Google Shape;295;p16"/>
          <p:cNvSpPr txBox="1">
            <a:spLocks noGrp="1"/>
          </p:cNvSpPr>
          <p:nvPr>
            <p:ph type="sldNum" idx="12"/>
          </p:nvPr>
        </p:nvSpPr>
        <p:spPr>
          <a:xfrm>
            <a:off x="8956040" y="44468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4E6E81"/>
                </a:solidFill>
                <a:latin typeface="Avenir Next LT Pro" panose="020B0504020202020204" pitchFamily="34" charset="0"/>
                <a:ea typeface="Arial"/>
                <a:cs typeface="Arial"/>
                <a:sym typeface="Arial"/>
              </a:rPr>
              <a:t>16</a:t>
            </a:fld>
            <a:endParaRPr>
              <a:solidFill>
                <a:srgbClr val="4E6E81"/>
              </a:solidFill>
              <a:latin typeface="Avenir Next LT Pro" panose="020B0504020202020204" pitchFamily="34" charset="0"/>
              <a:ea typeface="Arial"/>
              <a:cs typeface="Arial"/>
              <a:sym typeface="Arial"/>
            </a:endParaRPr>
          </a:p>
        </p:txBody>
      </p:sp>
      <p:pic>
        <p:nvPicPr>
          <p:cNvPr id="296" name="Google Shape;296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966672" y="8589571"/>
            <a:ext cx="169278" cy="9811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" name="Google Shape;297;p1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35489" y="5931341"/>
            <a:ext cx="584775" cy="584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98" name="Google Shape;298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211692" y="5898962"/>
            <a:ext cx="1064760" cy="617154"/>
          </a:xfrm>
          <a:prstGeom prst="rect">
            <a:avLst/>
          </a:prstGeom>
          <a:noFill/>
          <a:ln>
            <a:noFill/>
          </a:ln>
        </p:spPr>
      </p:pic>
      <p:sp>
        <p:nvSpPr>
          <p:cNvPr id="299" name="Google Shape;299;p16"/>
          <p:cNvSpPr txBox="1"/>
          <p:nvPr/>
        </p:nvSpPr>
        <p:spPr>
          <a:xfrm>
            <a:off x="6885764" y="1664104"/>
            <a:ext cx="392074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Effect of x on y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300" name="Google Shape;300;p16"/>
          <p:cNvSpPr txBox="1"/>
          <p:nvPr/>
        </p:nvSpPr>
        <p:spPr>
          <a:xfrm>
            <a:off x="1385487" y="1544353"/>
            <a:ext cx="1781930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 = 0.474 </a:t>
            </a:r>
            <a:endParaRPr>
              <a:latin typeface="Avenir Next LT Pro" panose="020B050402020202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sd = 1.353  </a:t>
            </a:r>
            <a:endParaRPr>
              <a:latin typeface="Avenir Next LT Pro" panose="020B050402020202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i="1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</a:t>
            </a:r>
            <a:r>
              <a:rPr lang="en-GB" sz="14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= 0.473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301" name="Google Shape;301;p16"/>
          <p:cNvSpPr txBox="1"/>
          <p:nvPr/>
        </p:nvSpPr>
        <p:spPr>
          <a:xfrm>
            <a:off x="3891679" y="1544394"/>
            <a:ext cx="1781930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 =  0.359</a:t>
            </a:r>
            <a:endParaRPr dirty="0">
              <a:latin typeface="Avenir Next LT Pro" panose="020B050402020202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 err="1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sd</a:t>
            </a:r>
            <a:r>
              <a:rPr lang="en-GB" sz="14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=  1.434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i="1" dirty="0">
                <a:solidFill>
                  <a:srgbClr val="4E6E81"/>
                </a:solidFill>
                <a:latin typeface="Avenir Next LT Pro" panose="020B0504020202020204" pitchFamily="34" charset="0"/>
                <a:sym typeface="Avenir"/>
              </a:rPr>
              <a:t>d</a:t>
            </a:r>
            <a:r>
              <a:rPr lang="en-GB" dirty="0">
                <a:solidFill>
                  <a:srgbClr val="4E6E81"/>
                </a:solidFill>
                <a:latin typeface="Avenir Next LT Pro" panose="020B0504020202020204" pitchFamily="34" charset="0"/>
                <a:sym typeface="Avenir"/>
              </a:rPr>
              <a:t> = 0.25</a:t>
            </a:r>
            <a:endParaRPr dirty="0">
              <a:latin typeface="Avenir Next LT Pro" panose="020B0504020202020204" pitchFamily="34" charset="0"/>
            </a:endParaRPr>
          </a:p>
        </p:txBody>
      </p:sp>
      <p:pic>
        <p:nvPicPr>
          <p:cNvPr id="302" name="Google Shape;302;p16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74546" y="2213521"/>
            <a:ext cx="4759835" cy="3768204"/>
          </a:xfrm>
          <a:prstGeom prst="rect">
            <a:avLst/>
          </a:prstGeom>
          <a:noFill/>
          <a:ln>
            <a:noFill/>
          </a:ln>
        </p:spPr>
      </p:pic>
      <p:pic>
        <p:nvPicPr>
          <p:cNvPr id="303" name="Google Shape;303;p16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272537" y="2033436"/>
            <a:ext cx="4858591" cy="38463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17"/>
          <p:cNvSpPr txBox="1"/>
          <p:nvPr/>
        </p:nvSpPr>
        <p:spPr>
          <a:xfrm>
            <a:off x="1211691" y="948216"/>
            <a:ext cx="9766613" cy="40011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t="-7690" b="-29228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 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310" name="Google Shape;310;p17"/>
          <p:cNvSpPr txBox="1"/>
          <p:nvPr/>
        </p:nvSpPr>
        <p:spPr>
          <a:xfrm>
            <a:off x="1211692" y="393070"/>
            <a:ext cx="976661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Methodology 							  Data simulation</a:t>
            </a:r>
            <a:endParaRPr sz="1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311" name="Google Shape;311;p17"/>
          <p:cNvSpPr txBox="1"/>
          <p:nvPr/>
        </p:nvSpPr>
        <p:spPr>
          <a:xfrm>
            <a:off x="435489" y="325694"/>
            <a:ext cx="87811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03</a:t>
            </a:r>
            <a:endParaRPr sz="4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312" name="Google Shape;312;p17"/>
          <p:cNvSpPr txBox="1"/>
          <p:nvPr/>
        </p:nvSpPr>
        <p:spPr>
          <a:xfrm>
            <a:off x="4782644" y="6112288"/>
            <a:ext cx="281566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Laura Sità / Master thesis project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313" name="Google Shape;313;p17"/>
          <p:cNvSpPr txBox="1"/>
          <p:nvPr/>
        </p:nvSpPr>
        <p:spPr>
          <a:xfrm>
            <a:off x="10480431" y="6123501"/>
            <a:ext cx="127608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May 17</a:t>
            </a:r>
            <a:r>
              <a:rPr lang="en-GB" sz="1200" baseline="300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</a:t>
            </a: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, 2024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314" name="Google Shape;314;p17"/>
          <p:cNvSpPr txBox="1">
            <a:spLocks noGrp="1"/>
          </p:cNvSpPr>
          <p:nvPr>
            <p:ph type="sldNum" idx="12"/>
          </p:nvPr>
        </p:nvSpPr>
        <p:spPr>
          <a:xfrm>
            <a:off x="8956040" y="44468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4E6E81"/>
                </a:solidFill>
                <a:latin typeface="Avenir Next LT Pro" panose="020B0504020202020204" pitchFamily="34" charset="0"/>
                <a:ea typeface="Arial"/>
                <a:cs typeface="Arial"/>
                <a:sym typeface="Arial"/>
              </a:rPr>
              <a:t>17</a:t>
            </a:fld>
            <a:endParaRPr>
              <a:solidFill>
                <a:srgbClr val="4E6E81"/>
              </a:solidFill>
              <a:latin typeface="Avenir Next LT Pro" panose="020B0504020202020204" pitchFamily="34" charset="0"/>
              <a:ea typeface="Arial"/>
              <a:cs typeface="Arial"/>
              <a:sym typeface="Arial"/>
            </a:endParaRPr>
          </a:p>
        </p:txBody>
      </p:sp>
      <p:pic>
        <p:nvPicPr>
          <p:cNvPr id="315" name="Google Shape;315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966672" y="8589571"/>
            <a:ext cx="169278" cy="9811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6" name="Google Shape;316;p1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35489" y="5931341"/>
            <a:ext cx="584775" cy="584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7" name="Google Shape;317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211692" y="5898962"/>
            <a:ext cx="1064760" cy="617154"/>
          </a:xfrm>
          <a:prstGeom prst="rect">
            <a:avLst/>
          </a:prstGeom>
          <a:noFill/>
          <a:ln>
            <a:noFill/>
          </a:ln>
        </p:spPr>
      </p:pic>
      <p:sp>
        <p:nvSpPr>
          <p:cNvPr id="318" name="Google Shape;318;p17"/>
          <p:cNvSpPr txBox="1"/>
          <p:nvPr/>
        </p:nvSpPr>
        <p:spPr>
          <a:xfrm>
            <a:off x="1383370" y="1455958"/>
            <a:ext cx="96142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How the manipulation is translated into an effect of the dependent variable	           </a:t>
            </a:r>
            <a:endParaRPr>
              <a:latin typeface="Avenir Next LT Pro" panose="020B0504020202020204" pitchFamily="34" charset="0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9F38E6F3-8839-2F07-E080-6297C399E72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78199" y="1944462"/>
            <a:ext cx="5036057" cy="3986879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18"/>
          <p:cNvSpPr txBox="1"/>
          <p:nvPr/>
        </p:nvSpPr>
        <p:spPr>
          <a:xfrm>
            <a:off x="1307170" y="948273"/>
            <a:ext cx="9766613" cy="407099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t="-6060" b="-2878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 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326" name="Google Shape;326;p18"/>
          <p:cNvSpPr txBox="1"/>
          <p:nvPr/>
        </p:nvSpPr>
        <p:spPr>
          <a:xfrm>
            <a:off x="1211692" y="393070"/>
            <a:ext cx="976661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Methodology 							  Data simulation</a:t>
            </a:r>
            <a:endParaRPr sz="1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327" name="Google Shape;327;p18"/>
          <p:cNvSpPr txBox="1"/>
          <p:nvPr/>
        </p:nvSpPr>
        <p:spPr>
          <a:xfrm>
            <a:off x="435489" y="325694"/>
            <a:ext cx="87811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03</a:t>
            </a:r>
            <a:endParaRPr sz="4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328" name="Google Shape;328;p18"/>
          <p:cNvSpPr txBox="1"/>
          <p:nvPr/>
        </p:nvSpPr>
        <p:spPr>
          <a:xfrm>
            <a:off x="4782644" y="6112288"/>
            <a:ext cx="281566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Laura Sità / Master thesis project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329" name="Google Shape;329;p18"/>
          <p:cNvSpPr txBox="1"/>
          <p:nvPr/>
        </p:nvSpPr>
        <p:spPr>
          <a:xfrm>
            <a:off x="10480431" y="6123501"/>
            <a:ext cx="127608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May 17</a:t>
            </a:r>
            <a:r>
              <a:rPr lang="en-GB" sz="1200" baseline="300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</a:t>
            </a: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, 2024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330" name="Google Shape;330;p18"/>
          <p:cNvSpPr txBox="1">
            <a:spLocks noGrp="1"/>
          </p:cNvSpPr>
          <p:nvPr>
            <p:ph type="sldNum" idx="12"/>
          </p:nvPr>
        </p:nvSpPr>
        <p:spPr>
          <a:xfrm>
            <a:off x="8956040" y="44468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4E6E81"/>
                </a:solidFill>
                <a:latin typeface="Avenir Next LT Pro" panose="020B0504020202020204" pitchFamily="34" charset="0"/>
                <a:ea typeface="Arial"/>
                <a:cs typeface="Arial"/>
                <a:sym typeface="Arial"/>
              </a:rPr>
              <a:t>18</a:t>
            </a:fld>
            <a:endParaRPr>
              <a:solidFill>
                <a:srgbClr val="4E6E81"/>
              </a:solidFill>
              <a:latin typeface="Avenir Next LT Pro" panose="020B0504020202020204" pitchFamily="34" charset="0"/>
              <a:ea typeface="Arial"/>
              <a:cs typeface="Arial"/>
              <a:sym typeface="Arial"/>
            </a:endParaRPr>
          </a:p>
        </p:txBody>
      </p:sp>
      <p:pic>
        <p:nvPicPr>
          <p:cNvPr id="331" name="Google Shape;331;p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966672" y="8589571"/>
            <a:ext cx="169278" cy="9811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2" name="Google Shape;332;p1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35489" y="5931341"/>
            <a:ext cx="584775" cy="584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3" name="Google Shape;333;p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211692" y="5898962"/>
            <a:ext cx="1064760" cy="617154"/>
          </a:xfrm>
          <a:prstGeom prst="rect">
            <a:avLst/>
          </a:prstGeom>
          <a:noFill/>
          <a:ln>
            <a:noFill/>
          </a:ln>
        </p:spPr>
      </p:pic>
      <p:sp>
        <p:nvSpPr>
          <p:cNvPr id="334" name="Google Shape;334;p18"/>
          <p:cNvSpPr txBox="1"/>
          <p:nvPr/>
        </p:nvSpPr>
        <p:spPr>
          <a:xfrm>
            <a:off x="6832597" y="1607539"/>
            <a:ext cx="3920749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Effect of x on y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335" name="Google Shape;335;p18"/>
          <p:cNvSpPr txBox="1"/>
          <p:nvPr/>
        </p:nvSpPr>
        <p:spPr>
          <a:xfrm>
            <a:off x="1744072" y="1527318"/>
            <a:ext cx="1781930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 = 0.474 </a:t>
            </a:r>
            <a:endParaRPr dirty="0">
              <a:latin typeface="Avenir Next LT Pro" panose="020B050402020202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 err="1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sd</a:t>
            </a:r>
            <a:r>
              <a:rPr lang="en-GB" sz="14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= 1.353  </a:t>
            </a:r>
            <a:endParaRPr dirty="0">
              <a:latin typeface="Avenir Next LT Pro" panose="020B050402020202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i="1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 </a:t>
            </a:r>
            <a:r>
              <a:rPr lang="en-GB" sz="14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= 0.473</a:t>
            </a:r>
            <a:endParaRPr dirty="0">
              <a:latin typeface="Avenir Next LT Pro" panose="020B0504020202020204" pitchFamily="34" charset="0"/>
            </a:endParaRPr>
          </a:p>
        </p:txBody>
      </p:sp>
      <p:sp>
        <p:nvSpPr>
          <p:cNvPr id="336" name="Google Shape;336;p18"/>
          <p:cNvSpPr txBox="1"/>
          <p:nvPr/>
        </p:nvSpPr>
        <p:spPr>
          <a:xfrm>
            <a:off x="4152818" y="1521258"/>
            <a:ext cx="1781930" cy="7386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 = 2.032 </a:t>
            </a:r>
            <a:endParaRPr dirty="0">
              <a:latin typeface="Avenir Next LT Pro" panose="020B050402020202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dirty="0" err="1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sd</a:t>
            </a:r>
            <a:r>
              <a:rPr lang="en-GB" sz="14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= 3.016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i="1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 = </a:t>
            </a:r>
            <a:r>
              <a:rPr lang="en-GB" sz="14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0.674 </a:t>
            </a:r>
            <a:endParaRPr dirty="0">
              <a:latin typeface="Avenir Next LT Pro" panose="020B0504020202020204" pitchFamily="34" charset="0"/>
            </a:endParaRPr>
          </a:p>
        </p:txBody>
      </p:sp>
      <p:pic>
        <p:nvPicPr>
          <p:cNvPr id="337" name="Google Shape;337;p18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17256" y="2218094"/>
            <a:ext cx="4766101" cy="3773164"/>
          </a:xfrm>
          <a:prstGeom prst="rect">
            <a:avLst/>
          </a:prstGeom>
          <a:noFill/>
          <a:ln>
            <a:noFill/>
          </a:ln>
        </p:spPr>
      </p:pic>
      <p:pic>
        <p:nvPicPr>
          <p:cNvPr id="338" name="Google Shape;338;p18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352370" y="1976871"/>
            <a:ext cx="4918981" cy="38941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19"/>
          <p:cNvSpPr txBox="1"/>
          <p:nvPr/>
        </p:nvSpPr>
        <p:spPr>
          <a:xfrm>
            <a:off x="1316062" y="977845"/>
            <a:ext cx="9766613" cy="407099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t="-4476" b="-26864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latin typeface="Avenir Next LT Pro" panose="020B0504020202020204" pitchFamily="34" charset="0"/>
                <a:ea typeface="Calibri"/>
                <a:cs typeface="Calibri"/>
                <a:sym typeface="Calibri"/>
              </a:rPr>
              <a:t> 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345" name="Google Shape;345;p19"/>
          <p:cNvSpPr txBox="1"/>
          <p:nvPr/>
        </p:nvSpPr>
        <p:spPr>
          <a:xfrm>
            <a:off x="1211692" y="393070"/>
            <a:ext cx="976661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Methodology 							  Data simulation</a:t>
            </a:r>
            <a:endParaRPr sz="1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346" name="Google Shape;346;p19"/>
          <p:cNvSpPr txBox="1"/>
          <p:nvPr/>
        </p:nvSpPr>
        <p:spPr>
          <a:xfrm>
            <a:off x="435489" y="325694"/>
            <a:ext cx="87811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03</a:t>
            </a:r>
            <a:endParaRPr sz="4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347" name="Google Shape;347;p19"/>
          <p:cNvSpPr txBox="1"/>
          <p:nvPr/>
        </p:nvSpPr>
        <p:spPr>
          <a:xfrm>
            <a:off x="4782644" y="6112288"/>
            <a:ext cx="281566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Laura Sità / Master thesis project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348" name="Google Shape;348;p19"/>
          <p:cNvSpPr txBox="1"/>
          <p:nvPr/>
        </p:nvSpPr>
        <p:spPr>
          <a:xfrm>
            <a:off x="10480431" y="6123501"/>
            <a:ext cx="127608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May 17</a:t>
            </a:r>
            <a:r>
              <a:rPr lang="en-GB" sz="1200" baseline="300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</a:t>
            </a: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, 2024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349" name="Google Shape;349;p19"/>
          <p:cNvSpPr txBox="1">
            <a:spLocks noGrp="1"/>
          </p:cNvSpPr>
          <p:nvPr>
            <p:ph type="sldNum" idx="12"/>
          </p:nvPr>
        </p:nvSpPr>
        <p:spPr>
          <a:xfrm>
            <a:off x="8956040" y="44468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4E6E81"/>
                </a:solidFill>
                <a:latin typeface="Avenir Next LT Pro" panose="020B0504020202020204" pitchFamily="34" charset="0"/>
                <a:ea typeface="Arial"/>
                <a:cs typeface="Arial"/>
                <a:sym typeface="Arial"/>
              </a:rPr>
              <a:t>19</a:t>
            </a:fld>
            <a:endParaRPr>
              <a:solidFill>
                <a:srgbClr val="4E6E81"/>
              </a:solidFill>
              <a:latin typeface="Avenir Next LT Pro" panose="020B0504020202020204" pitchFamily="34" charset="0"/>
              <a:ea typeface="Arial"/>
              <a:cs typeface="Arial"/>
              <a:sym typeface="Arial"/>
            </a:endParaRPr>
          </a:p>
        </p:txBody>
      </p:sp>
      <p:pic>
        <p:nvPicPr>
          <p:cNvPr id="350" name="Google Shape;350;p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966672" y="8589571"/>
            <a:ext cx="169278" cy="9811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1" name="Google Shape;351;p1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35489" y="5931341"/>
            <a:ext cx="584775" cy="584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2" name="Google Shape;352;p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211692" y="5898962"/>
            <a:ext cx="1064760" cy="617154"/>
          </a:xfrm>
          <a:prstGeom prst="rect">
            <a:avLst/>
          </a:prstGeom>
          <a:noFill/>
          <a:ln>
            <a:noFill/>
          </a:ln>
        </p:spPr>
      </p:pic>
      <p:sp>
        <p:nvSpPr>
          <p:cNvPr id="353" name="Google Shape;353;p19"/>
          <p:cNvSpPr txBox="1"/>
          <p:nvPr/>
        </p:nvSpPr>
        <p:spPr>
          <a:xfrm>
            <a:off x="1468461" y="1452320"/>
            <a:ext cx="9614214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How the manipulation is translated into an effect of the dependent variable	           </a:t>
            </a:r>
            <a:endParaRPr dirty="0">
              <a:latin typeface="Avenir Next LT Pro" panose="020B0504020202020204" pitchFamily="34" charset="0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9548AA00-0BB8-D63F-9A37-3C71F2E7D5F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06178" y="1832376"/>
            <a:ext cx="5177639" cy="409896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/>
          <p:nvPr/>
        </p:nvSpPr>
        <p:spPr>
          <a:xfrm>
            <a:off x="0" y="0"/>
            <a:ext cx="12192000" cy="5641146"/>
          </a:xfrm>
          <a:prstGeom prst="rect">
            <a:avLst/>
          </a:prstGeom>
          <a:solidFill>
            <a:srgbClr val="4E6E8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venir Next LT Pro" panose="020B0504020202020204" pitchFamily="34" charset="0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 txBox="1"/>
          <p:nvPr/>
        </p:nvSpPr>
        <p:spPr>
          <a:xfrm>
            <a:off x="847323" y="658050"/>
            <a:ext cx="976661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0" i="0" u="none" strike="noStrike" cap="none">
                <a:solidFill>
                  <a:srgbClr val="FFF6EA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Outline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2998717" y="1710811"/>
            <a:ext cx="1958595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FFF6EA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Introduction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104" name="Google Shape;104;p2"/>
          <p:cNvSpPr txBox="1"/>
          <p:nvPr/>
        </p:nvSpPr>
        <p:spPr>
          <a:xfrm>
            <a:off x="2998718" y="2540955"/>
            <a:ext cx="364362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0" u="none">
                <a:solidFill>
                  <a:srgbClr val="FFF6EA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Research and objectives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105" name="Google Shape;105;p2"/>
          <p:cNvSpPr txBox="1"/>
          <p:nvPr/>
        </p:nvSpPr>
        <p:spPr>
          <a:xfrm>
            <a:off x="2998717" y="3397270"/>
            <a:ext cx="239566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FFF6EA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Methodology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106" name="Google Shape;106;p2"/>
          <p:cNvSpPr txBox="1"/>
          <p:nvPr/>
        </p:nvSpPr>
        <p:spPr>
          <a:xfrm>
            <a:off x="2998717" y="4282613"/>
            <a:ext cx="2395667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0" u="none">
                <a:solidFill>
                  <a:srgbClr val="FFF6EA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Conclusions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107" name="Google Shape;107;p2"/>
          <p:cNvSpPr txBox="1"/>
          <p:nvPr/>
        </p:nvSpPr>
        <p:spPr>
          <a:xfrm>
            <a:off x="1789793" y="1523500"/>
            <a:ext cx="1022418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>
                <a:solidFill>
                  <a:srgbClr val="FFF6EA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01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108" name="Google Shape;108;p2"/>
          <p:cNvSpPr txBox="1"/>
          <p:nvPr/>
        </p:nvSpPr>
        <p:spPr>
          <a:xfrm>
            <a:off x="1789793" y="2396089"/>
            <a:ext cx="944378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>
                <a:solidFill>
                  <a:srgbClr val="FFF6EA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02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109" name="Google Shape;109;p2"/>
          <p:cNvSpPr txBox="1"/>
          <p:nvPr/>
        </p:nvSpPr>
        <p:spPr>
          <a:xfrm>
            <a:off x="1801587" y="3254235"/>
            <a:ext cx="1010624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>
                <a:solidFill>
                  <a:srgbClr val="FFF6EA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03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110" name="Google Shape;110;p2"/>
          <p:cNvSpPr txBox="1"/>
          <p:nvPr/>
        </p:nvSpPr>
        <p:spPr>
          <a:xfrm>
            <a:off x="1801587" y="4126824"/>
            <a:ext cx="1010624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 b="0" u="none">
                <a:solidFill>
                  <a:srgbClr val="FFF6EA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04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111" name="Google Shape;111;p2"/>
          <p:cNvSpPr txBox="1"/>
          <p:nvPr/>
        </p:nvSpPr>
        <p:spPr>
          <a:xfrm>
            <a:off x="5304666" y="6123502"/>
            <a:ext cx="1659725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Master thesis project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112" name="Google Shape;112;p2"/>
          <p:cNvSpPr txBox="1"/>
          <p:nvPr/>
        </p:nvSpPr>
        <p:spPr>
          <a:xfrm>
            <a:off x="10480431" y="6123501"/>
            <a:ext cx="127608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May 17</a:t>
            </a:r>
            <a:r>
              <a:rPr lang="en-GB" sz="1200" baseline="300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</a:t>
            </a: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, 2024</a:t>
            </a:r>
            <a:endParaRPr>
              <a:latin typeface="Avenir Next LT Pro" panose="020B0504020202020204" pitchFamily="34" charset="0"/>
            </a:endParaRPr>
          </a:p>
        </p:txBody>
      </p:sp>
      <p:pic>
        <p:nvPicPr>
          <p:cNvPr id="113" name="Google Shape;113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1692" y="5898962"/>
            <a:ext cx="1064760" cy="6171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5489" y="5931341"/>
            <a:ext cx="584775" cy="584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20"/>
          <p:cNvSpPr txBox="1"/>
          <p:nvPr/>
        </p:nvSpPr>
        <p:spPr>
          <a:xfrm>
            <a:off x="1307170" y="1103849"/>
            <a:ext cx="976661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Empirical component of the project: analysis of a real data set</a:t>
            </a:r>
            <a:endParaRPr sz="20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361" name="Google Shape;361;p20"/>
          <p:cNvSpPr txBox="1"/>
          <p:nvPr/>
        </p:nvSpPr>
        <p:spPr>
          <a:xfrm>
            <a:off x="1211692" y="393070"/>
            <a:ext cx="976661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Methodology 							      Data analysis</a:t>
            </a:r>
            <a:endParaRPr sz="1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362" name="Google Shape;362;p20"/>
          <p:cNvSpPr txBox="1"/>
          <p:nvPr/>
        </p:nvSpPr>
        <p:spPr>
          <a:xfrm>
            <a:off x="435489" y="325694"/>
            <a:ext cx="87811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03</a:t>
            </a:r>
            <a:endParaRPr sz="4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363" name="Google Shape;363;p20"/>
          <p:cNvSpPr txBox="1"/>
          <p:nvPr/>
        </p:nvSpPr>
        <p:spPr>
          <a:xfrm>
            <a:off x="4782644" y="6112288"/>
            <a:ext cx="281566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Laura Sità / Master thesis project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364" name="Google Shape;364;p20"/>
          <p:cNvSpPr txBox="1"/>
          <p:nvPr/>
        </p:nvSpPr>
        <p:spPr>
          <a:xfrm>
            <a:off x="10480431" y="6123501"/>
            <a:ext cx="127608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May 17</a:t>
            </a:r>
            <a:r>
              <a:rPr lang="en-GB" sz="1200" baseline="300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</a:t>
            </a: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, 2024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365" name="Google Shape;365;p20"/>
          <p:cNvSpPr txBox="1">
            <a:spLocks noGrp="1"/>
          </p:cNvSpPr>
          <p:nvPr>
            <p:ph type="sldNum" idx="12"/>
          </p:nvPr>
        </p:nvSpPr>
        <p:spPr>
          <a:xfrm>
            <a:off x="8956040" y="44468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4E6E81"/>
                </a:solidFill>
                <a:latin typeface="Avenir Next LT Pro" panose="020B0504020202020204" pitchFamily="34" charset="0"/>
                <a:ea typeface="Arial"/>
                <a:cs typeface="Arial"/>
                <a:sym typeface="Arial"/>
              </a:rPr>
              <a:t>20</a:t>
            </a:fld>
            <a:endParaRPr>
              <a:solidFill>
                <a:srgbClr val="4E6E81"/>
              </a:solidFill>
              <a:latin typeface="Avenir Next LT Pro" panose="020B0504020202020204" pitchFamily="34" charset="0"/>
              <a:ea typeface="Arial"/>
              <a:cs typeface="Arial"/>
              <a:sym typeface="Arial"/>
            </a:endParaRPr>
          </a:p>
        </p:txBody>
      </p:sp>
      <p:pic>
        <p:nvPicPr>
          <p:cNvPr id="366" name="Google Shape;366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66672" y="8589571"/>
            <a:ext cx="169278" cy="98117"/>
          </a:xfrm>
          <a:prstGeom prst="rect">
            <a:avLst/>
          </a:prstGeom>
          <a:noFill/>
          <a:ln>
            <a:noFill/>
          </a:ln>
        </p:spPr>
      </p:pic>
      <p:pic>
        <p:nvPicPr>
          <p:cNvPr id="367" name="Google Shape;367;p2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5489" y="5931341"/>
            <a:ext cx="584775" cy="584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68" name="Google Shape;368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1692" y="5898962"/>
            <a:ext cx="1064760" cy="617154"/>
          </a:xfrm>
          <a:prstGeom prst="rect">
            <a:avLst/>
          </a:prstGeom>
          <a:noFill/>
          <a:ln>
            <a:noFill/>
          </a:ln>
        </p:spPr>
      </p:pic>
      <p:sp>
        <p:nvSpPr>
          <p:cNvPr id="369" name="Google Shape;369;p20"/>
          <p:cNvSpPr txBox="1"/>
          <p:nvPr/>
        </p:nvSpPr>
        <p:spPr>
          <a:xfrm>
            <a:off x="1211691" y="1678027"/>
            <a:ext cx="9766613" cy="4247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1. Find a open-access study where</a:t>
            </a:r>
            <a:endParaRPr dirty="0">
              <a:latin typeface="Avenir Next LT Pro" panose="020B0504020202020204" pitchFamily="34" charset="0"/>
            </a:endParaRP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Clr>
                <a:srgbClr val="4E6E81"/>
              </a:buClr>
              <a:buSzPts val="1800"/>
              <a:buFont typeface="Arial"/>
              <a:buChar char="•"/>
            </a:pPr>
            <a:r>
              <a:rPr lang="en-GB" sz="18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data are accessible </a:t>
            </a:r>
            <a:endParaRPr dirty="0">
              <a:latin typeface="Avenir Next LT Pro" panose="020B0504020202020204" pitchFamily="34" charset="0"/>
            </a:endParaRP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Clr>
                <a:srgbClr val="4E6E81"/>
              </a:buClr>
              <a:buSzPts val="1800"/>
              <a:buFont typeface="Arial"/>
              <a:buChar char="•"/>
            </a:pPr>
            <a:r>
              <a:rPr lang="en-GB" sz="18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 manipulation is done and a manipulation check is measured</a:t>
            </a:r>
            <a:endParaRPr dirty="0">
              <a:latin typeface="Avenir Next LT Pro" panose="020B0504020202020204" pitchFamily="34" charset="0"/>
            </a:endParaRP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Clr>
                <a:srgbClr val="4E6E81"/>
              </a:buClr>
              <a:buSzPts val="1800"/>
              <a:buFont typeface="Arial"/>
              <a:buChar char="•"/>
            </a:pPr>
            <a:r>
              <a:rPr lang="en-GB" sz="18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 dependent variable is related to the manipulation through some psychological mechanism</a:t>
            </a:r>
            <a:endParaRPr dirty="0">
              <a:latin typeface="Avenir Next LT Pro" panose="020B0504020202020204" pitchFamily="34" charset="0"/>
            </a:endParaRPr>
          </a:p>
          <a:p>
            <a:pPr marL="285750" marR="0" lvl="0" indent="-17145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2. Create a plot that</a:t>
            </a:r>
            <a:endParaRPr dirty="0">
              <a:latin typeface="Avenir Next LT Pro" panose="020B0504020202020204" pitchFamily="34" charset="0"/>
            </a:endParaRP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Clr>
                <a:srgbClr val="4E6E81"/>
              </a:buClr>
              <a:buSzPts val="1800"/>
              <a:buFont typeface="Arial"/>
              <a:buChar char="•"/>
            </a:pPr>
            <a:r>
              <a:rPr lang="en-GB" sz="18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highlights the relationship between the two distributions of data (subjects’ responses for the manipulation check and the dependent variable)</a:t>
            </a:r>
            <a:endParaRPr dirty="0">
              <a:latin typeface="Avenir Next LT Pro" panose="020B0504020202020204" pitchFamily="34" charset="0"/>
            </a:endParaRP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Clr>
                <a:srgbClr val="4E6E81"/>
              </a:buClr>
              <a:buSzPts val="1800"/>
              <a:buFont typeface="Arial"/>
              <a:buChar char="•"/>
            </a:pPr>
            <a:r>
              <a:rPr lang="en-GB" sz="18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represents the links between each couple of responses within every subject</a:t>
            </a:r>
            <a:endParaRPr dirty="0">
              <a:latin typeface="Avenir Next LT Pro" panose="020B0504020202020204" pitchFamily="34" charset="0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3. Expect to find </a:t>
            </a:r>
            <a:endParaRPr dirty="0">
              <a:latin typeface="Avenir Next LT Pro" panose="020B0504020202020204" pitchFamily="34" charset="0"/>
            </a:endParaRP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Clr>
                <a:srgbClr val="4E6E81"/>
              </a:buClr>
              <a:buSzPts val="1800"/>
              <a:buFont typeface="Arial"/>
              <a:buChar char="•"/>
            </a:pPr>
            <a:r>
              <a:rPr lang="en-GB" sz="18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 correspondence within each couple of data</a:t>
            </a:r>
            <a:endParaRPr dirty="0">
              <a:latin typeface="Avenir Next LT Pro" panose="020B0504020202020204" pitchFamily="34" charset="0"/>
            </a:endParaRP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Clr>
                <a:srgbClr val="4E6E81"/>
              </a:buClr>
              <a:buSzPts val="1800"/>
              <a:buFont typeface="Arial"/>
              <a:buChar char="•"/>
            </a:pPr>
            <a:r>
              <a:rPr lang="en-GB" sz="18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that would be graphically represented by a series of straight lines</a:t>
            </a:r>
            <a:endParaRPr dirty="0">
              <a:latin typeface="Avenir Next LT Pro" panose="020B0504020202020204" pitchFamily="34" charset="0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Google Shape;375;p21"/>
          <p:cNvSpPr txBox="1"/>
          <p:nvPr/>
        </p:nvSpPr>
        <p:spPr>
          <a:xfrm>
            <a:off x="1211692" y="393070"/>
            <a:ext cx="976661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Methodology 							      Data analysis</a:t>
            </a:r>
            <a:endParaRPr sz="1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376" name="Google Shape;376;p21"/>
          <p:cNvSpPr txBox="1"/>
          <p:nvPr/>
        </p:nvSpPr>
        <p:spPr>
          <a:xfrm>
            <a:off x="435489" y="325694"/>
            <a:ext cx="87811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03</a:t>
            </a:r>
            <a:endParaRPr sz="4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377" name="Google Shape;377;p21"/>
          <p:cNvSpPr txBox="1"/>
          <p:nvPr/>
        </p:nvSpPr>
        <p:spPr>
          <a:xfrm>
            <a:off x="4782644" y="6112288"/>
            <a:ext cx="281566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Laura Sità / Master thesis project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378" name="Google Shape;378;p21"/>
          <p:cNvSpPr txBox="1"/>
          <p:nvPr/>
        </p:nvSpPr>
        <p:spPr>
          <a:xfrm>
            <a:off x="10480431" y="6123501"/>
            <a:ext cx="127608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May 17</a:t>
            </a:r>
            <a:r>
              <a:rPr lang="en-GB" sz="1200" baseline="300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</a:t>
            </a: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, 2024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379" name="Google Shape;379;p21"/>
          <p:cNvSpPr txBox="1">
            <a:spLocks noGrp="1"/>
          </p:cNvSpPr>
          <p:nvPr>
            <p:ph type="sldNum" idx="12"/>
          </p:nvPr>
        </p:nvSpPr>
        <p:spPr>
          <a:xfrm>
            <a:off x="8956040" y="44468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4E6E81"/>
                </a:solidFill>
                <a:latin typeface="Avenir Next LT Pro" panose="020B0504020202020204" pitchFamily="34" charset="0"/>
                <a:ea typeface="Arial"/>
                <a:cs typeface="Arial"/>
                <a:sym typeface="Arial"/>
              </a:rPr>
              <a:t>21</a:t>
            </a:fld>
            <a:endParaRPr>
              <a:solidFill>
                <a:srgbClr val="4E6E81"/>
              </a:solidFill>
              <a:latin typeface="Avenir Next LT Pro" panose="020B0504020202020204" pitchFamily="34" charset="0"/>
              <a:ea typeface="Arial"/>
              <a:cs typeface="Arial"/>
              <a:sym typeface="Arial"/>
            </a:endParaRPr>
          </a:p>
        </p:txBody>
      </p:sp>
      <p:pic>
        <p:nvPicPr>
          <p:cNvPr id="380" name="Google Shape;380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66672" y="8589571"/>
            <a:ext cx="169278" cy="98117"/>
          </a:xfrm>
          <a:prstGeom prst="rect">
            <a:avLst/>
          </a:prstGeom>
          <a:noFill/>
          <a:ln>
            <a:noFill/>
          </a:ln>
        </p:spPr>
      </p:pic>
      <p:pic>
        <p:nvPicPr>
          <p:cNvPr id="381" name="Google Shape;381;p2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5489" y="5931341"/>
            <a:ext cx="584775" cy="584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2" name="Google Shape;382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1692" y="5898962"/>
            <a:ext cx="1064760" cy="617154"/>
          </a:xfrm>
          <a:prstGeom prst="rect">
            <a:avLst/>
          </a:prstGeom>
          <a:noFill/>
          <a:ln>
            <a:noFill/>
          </a:ln>
        </p:spPr>
      </p:pic>
      <p:sp>
        <p:nvSpPr>
          <p:cNvPr id="383" name="Google Shape;383;p21"/>
          <p:cNvSpPr txBox="1"/>
          <p:nvPr/>
        </p:nvSpPr>
        <p:spPr>
          <a:xfrm>
            <a:off x="1211691" y="1730243"/>
            <a:ext cx="9766500" cy="3170700"/>
          </a:xfrm>
          <a:prstGeom prst="rect">
            <a:avLst/>
          </a:prstGeom>
          <a:noFill/>
          <a:ln w="28575" cap="flat" cmpd="sng">
            <a:solidFill>
              <a:srgbClr val="CC1D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We are looking for studies </a:t>
            </a:r>
            <a:endParaRPr dirty="0">
              <a:latin typeface="Avenir Next LT Pro" panose="020B050402020202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with an </a:t>
            </a:r>
            <a:r>
              <a:rPr lang="en-GB" sz="2000" b="1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available data set</a:t>
            </a: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where the researchers conducted</a:t>
            </a:r>
            <a:endParaRPr dirty="0">
              <a:latin typeface="Avenir Next LT Pro" panose="020B050402020202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285750" marR="0" lvl="0" indent="-285750" algn="ctr" rtl="0">
              <a:spcBef>
                <a:spcPts val="0"/>
              </a:spcBef>
              <a:spcAft>
                <a:spcPts val="0"/>
              </a:spcAft>
              <a:buClr>
                <a:srgbClr val="4E6E81"/>
              </a:buClr>
              <a:buSzPts val="2000"/>
              <a:buFont typeface="Arial"/>
              <a:buChar char="•"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 manipulation on the subjects and collect data to check if it happened as planned (</a:t>
            </a:r>
            <a:r>
              <a:rPr lang="en-GB" sz="2000" b="1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manipulation check</a:t>
            </a: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)</a:t>
            </a:r>
            <a:endParaRPr dirty="0">
              <a:latin typeface="Avenir Next LT Pro" panose="020B0504020202020204" pitchFamily="34" charset="0"/>
            </a:endParaRPr>
          </a:p>
          <a:p>
            <a:pPr marL="285750" marR="0" lvl="0" indent="-15875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285750" marR="0" lvl="0" indent="-285750" algn="ctr" rtl="0">
              <a:spcBef>
                <a:spcPts val="0"/>
              </a:spcBef>
              <a:spcAft>
                <a:spcPts val="0"/>
              </a:spcAft>
              <a:buClr>
                <a:srgbClr val="4E6E81"/>
              </a:buClr>
              <a:buSzPts val="2000"/>
              <a:buFont typeface="Arial"/>
              <a:buChar char="•"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 </a:t>
            </a:r>
            <a:r>
              <a:rPr lang="en-GB" sz="2000" b="1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measurement of the dependent variable</a:t>
            </a: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, related to the manipulation through some psychological mechanism</a:t>
            </a:r>
            <a:endParaRPr dirty="0">
              <a:latin typeface="Avenir Next LT Pro" panose="020B0504020202020204" pitchFamily="34" charset="0"/>
            </a:endParaRPr>
          </a:p>
          <a:p>
            <a:pPr marL="285750" marR="0" lvl="0" indent="-15875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E6E81">
            <a:alpha val="64705"/>
          </a:srgbClr>
        </a:solidFill>
        <a:effectLst/>
      </p:bgPr>
    </p:bg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22"/>
          <p:cNvSpPr txBox="1"/>
          <p:nvPr/>
        </p:nvSpPr>
        <p:spPr>
          <a:xfrm>
            <a:off x="2872057" y="3136612"/>
            <a:ext cx="976661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dirty="0">
                <a:solidFill>
                  <a:srgbClr val="FFF6EA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Conclusions</a:t>
            </a:r>
            <a:endParaRPr sz="1800" dirty="0">
              <a:solidFill>
                <a:srgbClr val="FFF6EA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389" name="Google Shape;389;p22"/>
          <p:cNvSpPr txBox="1"/>
          <p:nvPr/>
        </p:nvSpPr>
        <p:spPr>
          <a:xfrm>
            <a:off x="1347107" y="3013500"/>
            <a:ext cx="1298327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04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390" name="Google Shape;390;p22"/>
          <p:cNvSpPr txBox="1"/>
          <p:nvPr/>
        </p:nvSpPr>
        <p:spPr>
          <a:xfrm>
            <a:off x="8956040" y="44468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22</a:t>
            </a:fld>
            <a:endParaRPr sz="12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23"/>
          <p:cNvSpPr txBox="1"/>
          <p:nvPr/>
        </p:nvSpPr>
        <p:spPr>
          <a:xfrm>
            <a:off x="1211693" y="393070"/>
            <a:ext cx="185154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Conclusions</a:t>
            </a:r>
            <a:endParaRPr sz="1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396" name="Google Shape;396;p23"/>
          <p:cNvSpPr txBox="1"/>
          <p:nvPr/>
        </p:nvSpPr>
        <p:spPr>
          <a:xfrm>
            <a:off x="435489" y="325694"/>
            <a:ext cx="87811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04</a:t>
            </a:r>
            <a:endParaRPr sz="4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397" name="Google Shape;397;p23"/>
          <p:cNvSpPr txBox="1"/>
          <p:nvPr/>
        </p:nvSpPr>
        <p:spPr>
          <a:xfrm>
            <a:off x="5291843" y="1159346"/>
            <a:ext cx="160831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Key points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398" name="Google Shape;398;p23"/>
          <p:cNvSpPr txBox="1"/>
          <p:nvPr/>
        </p:nvSpPr>
        <p:spPr>
          <a:xfrm>
            <a:off x="2282891" y="2047941"/>
            <a:ext cx="8169404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This work is a step forward to a meaningful interpretation because it suggests</a:t>
            </a:r>
            <a:endParaRPr dirty="0">
              <a:latin typeface="Avenir Next LT Pro" panose="020B0504020202020204" pitchFamily="34" charset="0"/>
            </a:endParaRP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Clr>
                <a:srgbClr val="4E6E81"/>
              </a:buClr>
              <a:buSzPts val="2000"/>
              <a:buFont typeface="Arial"/>
              <a:buChar char="•"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an alternative way to think about expected effect sizes</a:t>
            </a:r>
            <a:endParaRPr dirty="0">
              <a:latin typeface="Avenir Next LT Pro" panose="020B0504020202020204" pitchFamily="34" charset="0"/>
            </a:endParaRPr>
          </a:p>
          <a:p>
            <a:pPr marL="285750" marR="0" lvl="0" indent="-285750" algn="just" rtl="0">
              <a:spcBef>
                <a:spcPts val="0"/>
              </a:spcBef>
              <a:spcAft>
                <a:spcPts val="0"/>
              </a:spcAft>
              <a:buClr>
                <a:srgbClr val="4E6E81"/>
              </a:buClr>
              <a:buSzPts val="2000"/>
              <a:buFont typeface="Arial"/>
              <a:buChar char="•"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to explicitly model the relationship when designing their study makes researchers think thoroughly about the effect they are studying</a:t>
            </a:r>
            <a:endParaRPr dirty="0">
              <a:latin typeface="Avenir Next LT Pro" panose="020B0504020202020204" pitchFamily="34" charset="0"/>
            </a:endParaRPr>
          </a:p>
        </p:txBody>
      </p:sp>
      <p:sp>
        <p:nvSpPr>
          <p:cNvPr id="399" name="Google Shape;399;p23"/>
          <p:cNvSpPr txBox="1"/>
          <p:nvPr/>
        </p:nvSpPr>
        <p:spPr>
          <a:xfrm>
            <a:off x="2309276" y="4517142"/>
            <a:ext cx="8116531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This procedure can be applied within both the frequentist and bayesian approach</a:t>
            </a:r>
            <a:endParaRPr sz="20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400" name="Google Shape;400;p23"/>
          <p:cNvSpPr txBox="1"/>
          <p:nvPr/>
        </p:nvSpPr>
        <p:spPr>
          <a:xfrm>
            <a:off x="8956040" y="44468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23</a:t>
            </a:fld>
            <a:endParaRPr sz="12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401" name="Google Shape;401;p23"/>
          <p:cNvSpPr txBox="1"/>
          <p:nvPr/>
        </p:nvSpPr>
        <p:spPr>
          <a:xfrm>
            <a:off x="4782644" y="6112288"/>
            <a:ext cx="281566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Laura Sità / Master thesis project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402" name="Google Shape;402;p23"/>
          <p:cNvSpPr txBox="1"/>
          <p:nvPr/>
        </p:nvSpPr>
        <p:spPr>
          <a:xfrm>
            <a:off x="10452295" y="6123501"/>
            <a:ext cx="130421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May 17</a:t>
            </a:r>
            <a:r>
              <a:rPr lang="en-GB" sz="1200" baseline="300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</a:t>
            </a: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, 2024</a:t>
            </a:r>
            <a:endParaRPr>
              <a:latin typeface="Avenir Next LT Pro" panose="020B0504020202020204" pitchFamily="34" charset="0"/>
            </a:endParaRPr>
          </a:p>
        </p:txBody>
      </p:sp>
      <p:pic>
        <p:nvPicPr>
          <p:cNvPr id="403" name="Google Shape;403;p23" descr="Arrow Down outlin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5400000">
            <a:off x="1445915" y="2015743"/>
            <a:ext cx="691551" cy="691551"/>
          </a:xfrm>
          <a:prstGeom prst="rect">
            <a:avLst/>
          </a:prstGeom>
          <a:noFill/>
          <a:ln>
            <a:noFill/>
          </a:ln>
        </p:spPr>
      </p:pic>
      <p:pic>
        <p:nvPicPr>
          <p:cNvPr id="404" name="Google Shape;404;p23" descr="Arrow Down outlin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5400000">
            <a:off x="1445914" y="4525309"/>
            <a:ext cx="691551" cy="691551"/>
          </a:xfrm>
          <a:prstGeom prst="rect">
            <a:avLst/>
          </a:prstGeom>
          <a:noFill/>
          <a:ln>
            <a:noFill/>
          </a:ln>
        </p:spPr>
      </p:pic>
      <p:pic>
        <p:nvPicPr>
          <p:cNvPr id="405" name="Google Shape;405;p2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211692" y="5898962"/>
            <a:ext cx="1064760" cy="617154"/>
          </a:xfrm>
          <a:prstGeom prst="rect">
            <a:avLst/>
          </a:prstGeom>
          <a:noFill/>
          <a:ln>
            <a:noFill/>
          </a:ln>
        </p:spPr>
      </p:pic>
      <p:pic>
        <p:nvPicPr>
          <p:cNvPr id="406" name="Google Shape;406;p2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35489" y="5947531"/>
            <a:ext cx="584775" cy="584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24"/>
          <p:cNvSpPr txBox="1"/>
          <p:nvPr/>
        </p:nvSpPr>
        <p:spPr>
          <a:xfrm>
            <a:off x="1211693" y="393070"/>
            <a:ext cx="185154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Conclusions</a:t>
            </a:r>
            <a:endParaRPr sz="1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412" name="Google Shape;412;p24"/>
          <p:cNvSpPr txBox="1"/>
          <p:nvPr/>
        </p:nvSpPr>
        <p:spPr>
          <a:xfrm>
            <a:off x="435489" y="325694"/>
            <a:ext cx="87811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04</a:t>
            </a:r>
            <a:endParaRPr sz="4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413" name="Google Shape;413;p24"/>
          <p:cNvSpPr txBox="1"/>
          <p:nvPr/>
        </p:nvSpPr>
        <p:spPr>
          <a:xfrm>
            <a:off x="5227037" y="1394606"/>
            <a:ext cx="226514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Future research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414" name="Google Shape;414;p24"/>
          <p:cNvSpPr txBox="1"/>
          <p:nvPr/>
        </p:nvSpPr>
        <p:spPr>
          <a:xfrm>
            <a:off x="2287953" y="2197645"/>
            <a:ext cx="8469632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Work on setting lower and upper bounds (like Hilgard suggested with estimate of the largest plausible effect size)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415" name="Google Shape;415;p24"/>
          <p:cNvSpPr txBox="1"/>
          <p:nvPr/>
        </p:nvSpPr>
        <p:spPr>
          <a:xfrm>
            <a:off x="2276452" y="3172325"/>
            <a:ext cx="8469632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Spread the procedure of explicit modelling with researchers in the various fields of psychology (e.g. predict the effect of a clinical intervention)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416" name="Google Shape;416;p24"/>
          <p:cNvSpPr txBox="1"/>
          <p:nvPr/>
        </p:nvSpPr>
        <p:spPr>
          <a:xfrm>
            <a:off x="2287953" y="4359799"/>
            <a:ext cx="8469632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Anything else ?</a:t>
            </a:r>
            <a:endParaRPr dirty="0">
              <a:latin typeface="Avenir Next LT Pro" panose="020B0504020202020204" pitchFamily="34" charset="0"/>
            </a:endParaRPr>
          </a:p>
        </p:txBody>
      </p:sp>
      <p:sp>
        <p:nvSpPr>
          <p:cNvPr id="417" name="Google Shape;417;p24"/>
          <p:cNvSpPr txBox="1"/>
          <p:nvPr/>
        </p:nvSpPr>
        <p:spPr>
          <a:xfrm>
            <a:off x="8918917" y="444681"/>
            <a:ext cx="2780323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24</a:t>
            </a:fld>
            <a:endParaRPr sz="12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418" name="Google Shape;418;p24"/>
          <p:cNvSpPr txBox="1"/>
          <p:nvPr/>
        </p:nvSpPr>
        <p:spPr>
          <a:xfrm>
            <a:off x="4782644" y="6112288"/>
            <a:ext cx="281566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Laura Sità / Master thesis project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419" name="Google Shape;419;p24"/>
          <p:cNvSpPr txBox="1"/>
          <p:nvPr/>
        </p:nvSpPr>
        <p:spPr>
          <a:xfrm>
            <a:off x="10452295" y="6123501"/>
            <a:ext cx="130421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May 17</a:t>
            </a:r>
            <a:r>
              <a:rPr lang="en-GB" sz="1200" baseline="300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</a:t>
            </a: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, 2024</a:t>
            </a:r>
            <a:endParaRPr>
              <a:latin typeface="Avenir Next LT Pro" panose="020B0504020202020204" pitchFamily="34" charset="0"/>
            </a:endParaRPr>
          </a:p>
        </p:txBody>
      </p:sp>
      <p:pic>
        <p:nvPicPr>
          <p:cNvPr id="420" name="Google Shape;420;p24" descr="Arrow Down outlin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5400000">
            <a:off x="1434414" y="2152425"/>
            <a:ext cx="691551" cy="691551"/>
          </a:xfrm>
          <a:prstGeom prst="rect">
            <a:avLst/>
          </a:prstGeom>
          <a:noFill/>
          <a:ln>
            <a:noFill/>
          </a:ln>
        </p:spPr>
      </p:pic>
      <p:pic>
        <p:nvPicPr>
          <p:cNvPr id="421" name="Google Shape;421;p24" descr="Arrow Down outlin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5400000">
            <a:off x="1434413" y="3244497"/>
            <a:ext cx="691551" cy="691551"/>
          </a:xfrm>
          <a:prstGeom prst="rect">
            <a:avLst/>
          </a:prstGeom>
          <a:noFill/>
          <a:ln>
            <a:noFill/>
          </a:ln>
        </p:spPr>
      </p:pic>
      <p:pic>
        <p:nvPicPr>
          <p:cNvPr id="422" name="Google Shape;422;p24" descr="Arrow Down outlin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5400000">
            <a:off x="1434414" y="4214078"/>
            <a:ext cx="691551" cy="691551"/>
          </a:xfrm>
          <a:prstGeom prst="rect">
            <a:avLst/>
          </a:prstGeom>
          <a:noFill/>
          <a:ln>
            <a:noFill/>
          </a:ln>
        </p:spPr>
      </p:pic>
      <p:pic>
        <p:nvPicPr>
          <p:cNvPr id="423" name="Google Shape;423;p2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211692" y="5898962"/>
            <a:ext cx="1064760" cy="617154"/>
          </a:xfrm>
          <a:prstGeom prst="rect">
            <a:avLst/>
          </a:prstGeom>
          <a:noFill/>
          <a:ln>
            <a:noFill/>
          </a:ln>
        </p:spPr>
      </p:pic>
      <p:pic>
        <p:nvPicPr>
          <p:cNvPr id="424" name="Google Shape;424;p2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35489" y="5947531"/>
            <a:ext cx="584775" cy="584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25"/>
          <p:cNvSpPr txBox="1"/>
          <p:nvPr/>
        </p:nvSpPr>
        <p:spPr>
          <a:xfrm>
            <a:off x="1211693" y="393070"/>
            <a:ext cx="1851548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4E6E81"/>
                </a:solidFill>
                <a:latin typeface="Avenir"/>
                <a:ea typeface="Avenir"/>
                <a:cs typeface="Avenir"/>
                <a:sym typeface="Avenir"/>
              </a:rPr>
              <a:t>Conclusions</a:t>
            </a:r>
            <a:endParaRPr sz="1800">
              <a:solidFill>
                <a:srgbClr val="4E6E8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430" name="Google Shape;430;p25"/>
          <p:cNvSpPr txBox="1"/>
          <p:nvPr/>
        </p:nvSpPr>
        <p:spPr>
          <a:xfrm>
            <a:off x="435489" y="325694"/>
            <a:ext cx="87811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>
                <a:solidFill>
                  <a:srgbClr val="4E6E81"/>
                </a:solidFill>
                <a:latin typeface="Avenir"/>
                <a:ea typeface="Avenir"/>
                <a:cs typeface="Avenir"/>
                <a:sym typeface="Avenir"/>
              </a:rPr>
              <a:t>04</a:t>
            </a:r>
            <a:endParaRPr sz="4800">
              <a:solidFill>
                <a:srgbClr val="4E6E8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431" name="Google Shape;431;p25"/>
          <p:cNvSpPr txBox="1"/>
          <p:nvPr/>
        </p:nvSpPr>
        <p:spPr>
          <a:xfrm>
            <a:off x="8956040" y="44468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>
                <a:solidFill>
                  <a:srgbClr val="4E6E81"/>
                </a:solidFill>
                <a:latin typeface="Avenir"/>
                <a:ea typeface="Avenir"/>
                <a:cs typeface="Avenir"/>
                <a:sym typeface="Avenir"/>
              </a:rPr>
              <a:t>25</a:t>
            </a:fld>
            <a:endParaRPr sz="1200">
              <a:solidFill>
                <a:srgbClr val="4E6E81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432" name="Google Shape;432;p25"/>
          <p:cNvSpPr txBox="1"/>
          <p:nvPr/>
        </p:nvSpPr>
        <p:spPr>
          <a:xfrm>
            <a:off x="4782644" y="6112288"/>
            <a:ext cx="281566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"/>
                <a:ea typeface="Avenir"/>
                <a:cs typeface="Avenir"/>
                <a:sym typeface="Avenir"/>
              </a:rPr>
              <a:t>Laura Sità / Master thesis project</a:t>
            </a:r>
            <a:endParaRPr/>
          </a:p>
        </p:txBody>
      </p:sp>
      <p:sp>
        <p:nvSpPr>
          <p:cNvPr id="433" name="Google Shape;433;p25"/>
          <p:cNvSpPr txBox="1"/>
          <p:nvPr/>
        </p:nvSpPr>
        <p:spPr>
          <a:xfrm>
            <a:off x="10494498" y="6123501"/>
            <a:ext cx="1262013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"/>
                <a:ea typeface="Avenir"/>
                <a:cs typeface="Avenir"/>
                <a:sym typeface="Avenir"/>
              </a:rPr>
              <a:t>May 17</a:t>
            </a:r>
            <a:r>
              <a:rPr lang="en-GB" sz="1200" baseline="30000">
                <a:solidFill>
                  <a:srgbClr val="4E6E81"/>
                </a:solidFill>
                <a:latin typeface="Avenir"/>
                <a:ea typeface="Avenir"/>
                <a:cs typeface="Avenir"/>
                <a:sym typeface="Avenir"/>
              </a:rPr>
              <a:t>th</a:t>
            </a:r>
            <a:r>
              <a:rPr lang="en-GB" sz="1200">
                <a:solidFill>
                  <a:srgbClr val="4E6E81"/>
                </a:solidFill>
                <a:latin typeface="Avenir"/>
                <a:ea typeface="Avenir"/>
                <a:cs typeface="Avenir"/>
                <a:sym typeface="Avenir"/>
              </a:rPr>
              <a:t> , 2024</a:t>
            </a:r>
            <a:endParaRPr/>
          </a:p>
        </p:txBody>
      </p:sp>
      <p:sp>
        <p:nvSpPr>
          <p:cNvPr id="434" name="Google Shape;434;p25"/>
          <p:cNvSpPr txBox="1"/>
          <p:nvPr/>
        </p:nvSpPr>
        <p:spPr>
          <a:xfrm>
            <a:off x="3491039" y="1805478"/>
            <a:ext cx="5209800" cy="324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 code is available on </a:t>
            </a:r>
            <a:r>
              <a:rPr lang="en-GB" sz="2000" dirty="0" err="1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RPubs</a:t>
            </a:r>
            <a:endParaRPr sz="2000" u="sng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u="sng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https://rpubs.com/laurasita/1185335</a:t>
            </a:r>
            <a:endParaRPr sz="2000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Thank you for your attention</a:t>
            </a:r>
            <a:endParaRPr dirty="0">
              <a:latin typeface="Avenir Next LT Pro" panose="020B050402020202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500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Any questions or feedback?</a:t>
            </a:r>
            <a:endParaRPr dirty="0">
              <a:latin typeface="Avenir Next LT Pro" panose="020B050402020202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Email address: </a:t>
            </a:r>
            <a:r>
              <a:rPr lang="en-GB" sz="2000" u="sng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laura.sita@studenti.unipd.it</a:t>
            </a:r>
            <a:endParaRPr sz="2000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pic>
        <p:nvPicPr>
          <p:cNvPr id="435" name="Google Shape;435;p2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211692" y="5898962"/>
            <a:ext cx="1064760" cy="617154"/>
          </a:xfrm>
          <a:prstGeom prst="rect">
            <a:avLst/>
          </a:prstGeom>
          <a:noFill/>
          <a:ln>
            <a:noFill/>
          </a:ln>
        </p:spPr>
      </p:pic>
      <p:pic>
        <p:nvPicPr>
          <p:cNvPr id="436" name="Google Shape;436;p25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35489" y="5947531"/>
            <a:ext cx="584775" cy="584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E6E81">
            <a:alpha val="64705"/>
          </a:srgbClr>
        </a:solidFill>
        <a:effectLst/>
      </p:bgPr>
    </p:bg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"/>
          <p:cNvSpPr txBox="1">
            <a:spLocks noGrp="1"/>
          </p:cNvSpPr>
          <p:nvPr>
            <p:ph type="sldNum" idx="12"/>
          </p:nvPr>
        </p:nvSpPr>
        <p:spPr>
          <a:xfrm>
            <a:off x="8956040" y="44468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4E6E81"/>
                </a:solidFill>
                <a:latin typeface="Avenir Next LT Pro" panose="020B0504020202020204" pitchFamily="34" charset="0"/>
                <a:ea typeface="Arial"/>
                <a:cs typeface="Arial"/>
                <a:sym typeface="Arial"/>
              </a:rPr>
              <a:t>3</a:t>
            </a:fld>
            <a:endParaRPr>
              <a:solidFill>
                <a:srgbClr val="4E6E81"/>
              </a:solidFill>
              <a:latin typeface="Avenir Next LT Pro" panose="020B0504020202020204" pitchFamily="34" charset="0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3"/>
          <p:cNvSpPr txBox="1"/>
          <p:nvPr/>
        </p:nvSpPr>
        <p:spPr>
          <a:xfrm>
            <a:off x="2872057" y="3136612"/>
            <a:ext cx="976661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dirty="0">
                <a:solidFill>
                  <a:srgbClr val="FFF6EA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Introduction</a:t>
            </a:r>
            <a:endParaRPr sz="1800" dirty="0">
              <a:solidFill>
                <a:srgbClr val="FFF6EA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121" name="Google Shape;121;p3"/>
          <p:cNvSpPr txBox="1"/>
          <p:nvPr/>
        </p:nvSpPr>
        <p:spPr>
          <a:xfrm>
            <a:off x="1347107" y="3013500"/>
            <a:ext cx="1022282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01</a:t>
            </a:r>
            <a:endParaRPr>
              <a:latin typeface="Avenir Next LT Pro" panose="020B05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4"/>
          <p:cNvSpPr txBox="1"/>
          <p:nvPr/>
        </p:nvSpPr>
        <p:spPr>
          <a:xfrm>
            <a:off x="1211692" y="393070"/>
            <a:ext cx="976661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Introduction</a:t>
            </a:r>
            <a:endParaRPr sz="1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128" name="Google Shape;128;p4"/>
          <p:cNvSpPr txBox="1"/>
          <p:nvPr/>
        </p:nvSpPr>
        <p:spPr>
          <a:xfrm>
            <a:off x="435489" y="325694"/>
            <a:ext cx="87811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01</a:t>
            </a:r>
            <a:endParaRPr sz="4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129" name="Google Shape;129;p4"/>
          <p:cNvSpPr txBox="1"/>
          <p:nvPr/>
        </p:nvSpPr>
        <p:spPr>
          <a:xfrm>
            <a:off x="4782644" y="6112288"/>
            <a:ext cx="281566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Laura Sità / Master thesis project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130" name="Google Shape;130;p4"/>
          <p:cNvSpPr txBox="1"/>
          <p:nvPr/>
        </p:nvSpPr>
        <p:spPr>
          <a:xfrm>
            <a:off x="10480431" y="6123501"/>
            <a:ext cx="127608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May 17</a:t>
            </a:r>
            <a:r>
              <a:rPr lang="en-GB" sz="1200" baseline="300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</a:t>
            </a: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, 2024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131" name="Google Shape;131;p4"/>
          <p:cNvSpPr txBox="1">
            <a:spLocks noGrp="1"/>
          </p:cNvSpPr>
          <p:nvPr>
            <p:ph type="sldNum" idx="12"/>
          </p:nvPr>
        </p:nvSpPr>
        <p:spPr>
          <a:xfrm>
            <a:off x="8956040" y="44468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4E6E81"/>
                </a:solidFill>
                <a:latin typeface="Avenir Next LT Pro" panose="020B0504020202020204" pitchFamily="34" charset="0"/>
                <a:ea typeface="Arial"/>
                <a:cs typeface="Arial"/>
                <a:sym typeface="Arial"/>
              </a:rPr>
              <a:t>4</a:t>
            </a:fld>
            <a:endParaRPr>
              <a:solidFill>
                <a:srgbClr val="4E6E81"/>
              </a:solidFill>
              <a:latin typeface="Avenir Next LT Pro" panose="020B0504020202020204" pitchFamily="34" charset="0"/>
              <a:ea typeface="Arial"/>
              <a:cs typeface="Arial"/>
              <a:sym typeface="Arial"/>
            </a:endParaRPr>
          </a:p>
        </p:txBody>
      </p:sp>
      <p:pic>
        <p:nvPicPr>
          <p:cNvPr id="132" name="Google Shape;132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66672" y="8589571"/>
            <a:ext cx="169278" cy="981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5489" y="5931341"/>
            <a:ext cx="584775" cy="584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1692" y="5898962"/>
            <a:ext cx="1064760" cy="617154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4"/>
          <p:cNvSpPr txBox="1"/>
          <p:nvPr/>
        </p:nvSpPr>
        <p:spPr>
          <a:xfrm>
            <a:off x="1211691" y="2161131"/>
            <a:ext cx="9766613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 measure of</a:t>
            </a:r>
            <a:r>
              <a:rPr lang="en-GB" sz="2400" b="1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effect size </a:t>
            </a:r>
            <a:r>
              <a:rPr lang="en-GB" sz="24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is</a:t>
            </a:r>
            <a:endParaRPr dirty="0">
              <a:latin typeface="Avenir Next LT Pro" panose="020B050402020202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 quantitative description of the strength of a phenomenon</a:t>
            </a:r>
            <a:endParaRPr dirty="0">
              <a:latin typeface="Avenir Next LT Pro" panose="020B050402020202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</a:t>
            </a:r>
            <a:endParaRPr dirty="0">
              <a:latin typeface="Avenir Next LT Pro" panose="020B050402020202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It indicates whether an intervention or experimental manipulation has an effect greater than zero or how big the effect is</a:t>
            </a:r>
            <a:endParaRPr dirty="0">
              <a:latin typeface="Avenir Next LT Pro" panose="020B05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5"/>
          <p:cNvSpPr txBox="1"/>
          <p:nvPr/>
        </p:nvSpPr>
        <p:spPr>
          <a:xfrm>
            <a:off x="1211692" y="393070"/>
            <a:ext cx="976661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Introduction</a:t>
            </a:r>
            <a:endParaRPr sz="1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142" name="Google Shape;142;p5"/>
          <p:cNvSpPr txBox="1"/>
          <p:nvPr/>
        </p:nvSpPr>
        <p:spPr>
          <a:xfrm>
            <a:off x="435489" y="325694"/>
            <a:ext cx="87811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01</a:t>
            </a:r>
            <a:endParaRPr sz="4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143" name="Google Shape;143;p5"/>
          <p:cNvSpPr txBox="1"/>
          <p:nvPr/>
        </p:nvSpPr>
        <p:spPr>
          <a:xfrm>
            <a:off x="4782644" y="6112288"/>
            <a:ext cx="281566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Laura Sità / Master thesis project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144" name="Google Shape;144;p5"/>
          <p:cNvSpPr txBox="1"/>
          <p:nvPr/>
        </p:nvSpPr>
        <p:spPr>
          <a:xfrm>
            <a:off x="10480431" y="6123501"/>
            <a:ext cx="127608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May 17</a:t>
            </a:r>
            <a:r>
              <a:rPr lang="en-GB" sz="1200" baseline="300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</a:t>
            </a: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, 2024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145" name="Google Shape;145;p5"/>
          <p:cNvSpPr txBox="1">
            <a:spLocks noGrp="1"/>
          </p:cNvSpPr>
          <p:nvPr>
            <p:ph type="sldNum" idx="12"/>
          </p:nvPr>
        </p:nvSpPr>
        <p:spPr>
          <a:xfrm>
            <a:off x="8956040" y="44468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4E6E81"/>
                </a:solidFill>
                <a:latin typeface="Avenir Next LT Pro" panose="020B0504020202020204" pitchFamily="34" charset="0"/>
                <a:ea typeface="Arial"/>
                <a:cs typeface="Arial"/>
                <a:sym typeface="Arial"/>
              </a:rPr>
              <a:t>5</a:t>
            </a:fld>
            <a:endParaRPr>
              <a:solidFill>
                <a:srgbClr val="4E6E81"/>
              </a:solidFill>
              <a:latin typeface="Avenir Next LT Pro" panose="020B0504020202020204" pitchFamily="34" charset="0"/>
              <a:ea typeface="Arial"/>
              <a:cs typeface="Arial"/>
              <a:sym typeface="Arial"/>
            </a:endParaRPr>
          </a:p>
        </p:txBody>
      </p:sp>
      <p:pic>
        <p:nvPicPr>
          <p:cNvPr id="146" name="Google Shape;146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66672" y="8589571"/>
            <a:ext cx="169278" cy="981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5489" y="5931341"/>
            <a:ext cx="584775" cy="584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1692" y="5898962"/>
            <a:ext cx="1064760" cy="617154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5"/>
          <p:cNvSpPr txBox="1"/>
          <p:nvPr/>
        </p:nvSpPr>
        <p:spPr>
          <a:xfrm>
            <a:off x="1313604" y="1099588"/>
            <a:ext cx="9766613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For </a:t>
            </a:r>
            <a:r>
              <a:rPr lang="en-GB" sz="1800" b="1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unstandardized effect sizes</a:t>
            </a:r>
            <a:r>
              <a:rPr lang="en-GB" sz="18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, </a:t>
            </a:r>
            <a:endParaRPr dirty="0">
              <a:latin typeface="Avenir Next LT Pro" panose="020B050402020202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 effect size is expressed on the scale that the measure was collected on</a:t>
            </a:r>
            <a:endParaRPr sz="1800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pic>
        <p:nvPicPr>
          <p:cNvPr id="150" name="Google Shape;150;p5" descr="Arrow Down outline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674765" y="1836412"/>
            <a:ext cx="867474" cy="867474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5"/>
          <p:cNvSpPr txBox="1"/>
          <p:nvPr/>
        </p:nvSpPr>
        <p:spPr>
          <a:xfrm>
            <a:off x="2677687" y="2775215"/>
            <a:ext cx="7038445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To facilitate a comparison of effect sizes across situations where different measurement scales are used</a:t>
            </a:r>
            <a:endParaRPr sz="1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152" name="Google Shape;152;p5"/>
          <p:cNvSpPr txBox="1"/>
          <p:nvPr/>
        </p:nvSpPr>
        <p:spPr>
          <a:xfrm>
            <a:off x="1225195" y="4528406"/>
            <a:ext cx="9766613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 b="1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Standardized effect sizes,</a:t>
            </a:r>
            <a:endParaRPr>
              <a:latin typeface="Avenir Next LT Pro" panose="020B050402020202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which can be grouped in two families: </a:t>
            </a:r>
            <a:endParaRPr>
              <a:latin typeface="Avenir Next LT Pro" panose="020B0504020202020204" pitchFamily="34" charset="0"/>
            </a:endParaRPr>
          </a:p>
          <a:p>
            <a:pPr marL="285750" marR="0" lvl="0" indent="-285750" algn="ctr" rtl="0">
              <a:spcBef>
                <a:spcPts val="0"/>
              </a:spcBef>
              <a:spcAft>
                <a:spcPts val="0"/>
              </a:spcAft>
              <a:buClr>
                <a:srgbClr val="4E6E81"/>
              </a:buClr>
              <a:buSzPts val="1800"/>
              <a:buFont typeface="Avenir"/>
              <a:buChar char="-"/>
            </a:pPr>
            <a:r>
              <a:rPr lang="en-GB" sz="18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 </a:t>
            </a:r>
            <a:r>
              <a:rPr lang="en-GB" sz="1800" i="1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</a:t>
            </a:r>
            <a:r>
              <a:rPr lang="en-GB" sz="18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family (consisting of standardized mean differences) </a:t>
            </a:r>
            <a:endParaRPr>
              <a:latin typeface="Avenir Next LT Pro" panose="020B0504020202020204" pitchFamily="34" charset="0"/>
            </a:endParaRPr>
          </a:p>
          <a:p>
            <a:pPr marL="285750" marR="0" lvl="0" indent="-285750" algn="ctr" rtl="0">
              <a:spcBef>
                <a:spcPts val="0"/>
              </a:spcBef>
              <a:spcAft>
                <a:spcPts val="0"/>
              </a:spcAft>
              <a:buClr>
                <a:srgbClr val="4E6E81"/>
              </a:buClr>
              <a:buSzPts val="1800"/>
              <a:buFont typeface="Avenir"/>
              <a:buChar char="-"/>
            </a:pPr>
            <a:r>
              <a:rPr lang="en-GB" sz="18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the </a:t>
            </a:r>
            <a:r>
              <a:rPr lang="en-GB" sz="1800" i="1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r</a:t>
            </a:r>
            <a:r>
              <a:rPr lang="en-GB" sz="18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family (measures of strength of association)</a:t>
            </a:r>
            <a:endParaRPr sz="1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pic>
        <p:nvPicPr>
          <p:cNvPr id="153" name="Google Shape;153;p5" descr="Arrow Down outline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674765" y="3541239"/>
            <a:ext cx="867474" cy="8674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6"/>
          <p:cNvSpPr txBox="1"/>
          <p:nvPr/>
        </p:nvSpPr>
        <p:spPr>
          <a:xfrm>
            <a:off x="1115977" y="959329"/>
            <a:ext cx="9958041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Here is an example of a visualization of two groups </a:t>
            </a:r>
            <a:endParaRPr dirty="0">
              <a:latin typeface="Avenir Next LT Pro" panose="020B050402020202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(“population blue” and “population pink”)</a:t>
            </a:r>
            <a:endParaRPr dirty="0">
              <a:latin typeface="Avenir Next LT Pro" panose="020B050402020202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representing Cohen's </a:t>
            </a:r>
            <a:r>
              <a:rPr lang="en-GB" sz="2000" i="1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d</a:t>
            </a: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= 1.50</a:t>
            </a:r>
            <a:endParaRPr dirty="0">
              <a:latin typeface="Avenir Next LT Pro" panose="020B0504020202020204" pitchFamily="34" charset="0"/>
            </a:endParaRPr>
          </a:p>
        </p:txBody>
      </p:sp>
      <p:sp>
        <p:nvSpPr>
          <p:cNvPr id="160" name="Google Shape;160;p6"/>
          <p:cNvSpPr txBox="1"/>
          <p:nvPr/>
        </p:nvSpPr>
        <p:spPr>
          <a:xfrm>
            <a:off x="1211692" y="393070"/>
            <a:ext cx="976661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Introduction</a:t>
            </a:r>
            <a:endParaRPr sz="1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161" name="Google Shape;161;p6"/>
          <p:cNvSpPr txBox="1"/>
          <p:nvPr/>
        </p:nvSpPr>
        <p:spPr>
          <a:xfrm>
            <a:off x="435489" y="325694"/>
            <a:ext cx="87811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01</a:t>
            </a:r>
            <a:endParaRPr sz="4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162" name="Google Shape;162;p6"/>
          <p:cNvSpPr txBox="1"/>
          <p:nvPr/>
        </p:nvSpPr>
        <p:spPr>
          <a:xfrm>
            <a:off x="4782644" y="6112288"/>
            <a:ext cx="281566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Laura Sità / Master thesis project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163" name="Google Shape;163;p6"/>
          <p:cNvSpPr txBox="1"/>
          <p:nvPr/>
        </p:nvSpPr>
        <p:spPr>
          <a:xfrm>
            <a:off x="10480431" y="6123501"/>
            <a:ext cx="127608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May 17</a:t>
            </a:r>
            <a:r>
              <a:rPr lang="en-GB" sz="1200" baseline="300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</a:t>
            </a: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, 2024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164" name="Google Shape;164;p6"/>
          <p:cNvSpPr txBox="1">
            <a:spLocks noGrp="1"/>
          </p:cNvSpPr>
          <p:nvPr>
            <p:ph type="sldNum" idx="12"/>
          </p:nvPr>
        </p:nvSpPr>
        <p:spPr>
          <a:xfrm>
            <a:off x="8956040" y="44468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4E6E81"/>
                </a:solidFill>
                <a:latin typeface="Avenir Next LT Pro" panose="020B0504020202020204" pitchFamily="34" charset="0"/>
                <a:ea typeface="Arial"/>
                <a:cs typeface="Arial"/>
                <a:sym typeface="Arial"/>
              </a:rPr>
              <a:t>6</a:t>
            </a:fld>
            <a:endParaRPr>
              <a:solidFill>
                <a:srgbClr val="4E6E81"/>
              </a:solidFill>
              <a:latin typeface="Avenir Next LT Pro" panose="020B0504020202020204" pitchFamily="34" charset="0"/>
              <a:ea typeface="Arial"/>
              <a:cs typeface="Arial"/>
              <a:sym typeface="Arial"/>
            </a:endParaRPr>
          </a:p>
        </p:txBody>
      </p:sp>
      <p:pic>
        <p:nvPicPr>
          <p:cNvPr id="165" name="Google Shape;165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66672" y="8589571"/>
            <a:ext cx="169278" cy="981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5489" y="5931341"/>
            <a:ext cx="584775" cy="584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1692" y="5898962"/>
            <a:ext cx="1064760" cy="6171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Google Shape;168;p6"/>
          <p:cNvPicPr preferRelativeResize="0"/>
          <p:nvPr/>
        </p:nvPicPr>
        <p:blipFill rotWithShape="1">
          <a:blip r:embed="rId5">
            <a:alphaModFix/>
          </a:blip>
          <a:srcRect l="14273" t="35774" r="34194" b="13262"/>
          <a:stretch/>
        </p:blipFill>
        <p:spPr>
          <a:xfrm>
            <a:off x="2467880" y="2007952"/>
            <a:ext cx="6935183" cy="38560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7"/>
          <p:cNvSpPr txBox="1"/>
          <p:nvPr/>
        </p:nvSpPr>
        <p:spPr>
          <a:xfrm>
            <a:off x="1307169" y="1189820"/>
            <a:ext cx="976661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Effect sizes are underappreciated and often misinterpreted  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175" name="Google Shape;175;p7"/>
          <p:cNvSpPr txBox="1"/>
          <p:nvPr/>
        </p:nvSpPr>
        <p:spPr>
          <a:xfrm>
            <a:off x="1211692" y="393070"/>
            <a:ext cx="976661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Introduction</a:t>
            </a:r>
            <a:endParaRPr sz="1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176" name="Google Shape;176;p7"/>
          <p:cNvSpPr txBox="1"/>
          <p:nvPr/>
        </p:nvSpPr>
        <p:spPr>
          <a:xfrm>
            <a:off x="435489" y="325694"/>
            <a:ext cx="87811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01</a:t>
            </a:r>
            <a:endParaRPr sz="4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177" name="Google Shape;177;p7"/>
          <p:cNvSpPr txBox="1"/>
          <p:nvPr/>
        </p:nvSpPr>
        <p:spPr>
          <a:xfrm>
            <a:off x="4782644" y="6112288"/>
            <a:ext cx="281566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Laura Sità / Master thesis project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178" name="Google Shape;178;p7"/>
          <p:cNvSpPr txBox="1"/>
          <p:nvPr/>
        </p:nvSpPr>
        <p:spPr>
          <a:xfrm>
            <a:off x="10480431" y="6123501"/>
            <a:ext cx="127608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May 17</a:t>
            </a:r>
            <a:r>
              <a:rPr lang="en-GB" sz="1200" baseline="300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</a:t>
            </a: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, 2024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179" name="Google Shape;179;p7"/>
          <p:cNvSpPr txBox="1">
            <a:spLocks noGrp="1"/>
          </p:cNvSpPr>
          <p:nvPr>
            <p:ph type="sldNum" idx="12"/>
          </p:nvPr>
        </p:nvSpPr>
        <p:spPr>
          <a:xfrm>
            <a:off x="8956040" y="44468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4E6E81"/>
                </a:solidFill>
                <a:latin typeface="Avenir Next LT Pro" panose="020B0504020202020204" pitchFamily="34" charset="0"/>
                <a:ea typeface="Arial"/>
                <a:cs typeface="Arial"/>
                <a:sym typeface="Arial"/>
              </a:rPr>
              <a:t>7</a:t>
            </a:fld>
            <a:endParaRPr>
              <a:solidFill>
                <a:srgbClr val="4E6E81"/>
              </a:solidFill>
              <a:latin typeface="Avenir Next LT Pro" panose="020B0504020202020204" pitchFamily="34" charset="0"/>
              <a:ea typeface="Arial"/>
              <a:cs typeface="Arial"/>
              <a:sym typeface="Arial"/>
            </a:endParaRPr>
          </a:p>
        </p:txBody>
      </p:sp>
      <p:pic>
        <p:nvPicPr>
          <p:cNvPr id="180" name="Google Shape;180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66672" y="8589571"/>
            <a:ext cx="169278" cy="981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1" name="Google Shape;181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5489" y="5931341"/>
            <a:ext cx="584775" cy="584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1692" y="5898962"/>
            <a:ext cx="1064760" cy="617154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7"/>
          <p:cNvSpPr txBox="1"/>
          <p:nvPr/>
        </p:nvSpPr>
        <p:spPr>
          <a:xfrm>
            <a:off x="1020264" y="1916644"/>
            <a:ext cx="10211275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Common mistakes are to describe the effect size in ways that are uninformative </a:t>
            </a:r>
            <a:endParaRPr dirty="0">
              <a:latin typeface="Avenir Next LT Pro" panose="020B050402020202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(e.g. arbitrary standards set by Cohen)</a:t>
            </a:r>
            <a:endParaRPr dirty="0">
              <a:latin typeface="Avenir Next LT Pro" panose="020B050402020202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i="1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small, medium, large</a:t>
            </a: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… compared to what/for what purpose?</a:t>
            </a:r>
            <a:endParaRPr dirty="0">
              <a:latin typeface="Avenir Next LT Pro" panose="020B0504020202020204" pitchFamily="34" charset="0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Looking up the function </a:t>
            </a:r>
            <a:r>
              <a:rPr lang="en-GB" sz="2000" i="1" dirty="0" err="1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cohen.d</a:t>
            </a: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of the r-package {</a:t>
            </a:r>
            <a:r>
              <a:rPr lang="en-GB" sz="2000" dirty="0" err="1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effsize</a:t>
            </a: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} on the Help:</a:t>
            </a:r>
            <a:endParaRPr dirty="0">
              <a:latin typeface="Avenir Next LT Pro" panose="020B0504020202020204" pitchFamily="34" charset="0"/>
            </a:endParaRPr>
          </a:p>
        </p:txBody>
      </p:sp>
      <p:pic>
        <p:nvPicPr>
          <p:cNvPr id="184" name="Google Shape;184;p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751205" y="4182350"/>
            <a:ext cx="8878539" cy="9812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8"/>
          <p:cNvSpPr txBox="1"/>
          <p:nvPr/>
        </p:nvSpPr>
        <p:spPr>
          <a:xfrm>
            <a:off x="1211688" y="1148942"/>
            <a:ext cx="9766613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Some authors have recently suggested new solutions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191" name="Google Shape;191;p8"/>
          <p:cNvSpPr txBox="1"/>
          <p:nvPr/>
        </p:nvSpPr>
        <p:spPr>
          <a:xfrm>
            <a:off x="1211692" y="393070"/>
            <a:ext cx="9766613" cy="3385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Introduction</a:t>
            </a:r>
            <a:endParaRPr sz="1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192" name="Google Shape;192;p8"/>
          <p:cNvSpPr txBox="1"/>
          <p:nvPr/>
        </p:nvSpPr>
        <p:spPr>
          <a:xfrm>
            <a:off x="435489" y="325694"/>
            <a:ext cx="87811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01</a:t>
            </a:r>
            <a:endParaRPr sz="480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193" name="Google Shape;193;p8"/>
          <p:cNvSpPr txBox="1"/>
          <p:nvPr/>
        </p:nvSpPr>
        <p:spPr>
          <a:xfrm>
            <a:off x="4782644" y="6112288"/>
            <a:ext cx="281566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Laura Sità / Master thesis project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194" name="Google Shape;194;p8"/>
          <p:cNvSpPr txBox="1"/>
          <p:nvPr/>
        </p:nvSpPr>
        <p:spPr>
          <a:xfrm>
            <a:off x="10480431" y="6123501"/>
            <a:ext cx="127608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May 17</a:t>
            </a:r>
            <a:r>
              <a:rPr lang="en-GB" sz="1200" baseline="300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th</a:t>
            </a:r>
            <a:r>
              <a:rPr lang="en-GB" sz="12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, 2024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195" name="Google Shape;195;p8"/>
          <p:cNvSpPr txBox="1">
            <a:spLocks noGrp="1"/>
          </p:cNvSpPr>
          <p:nvPr>
            <p:ph type="sldNum" idx="12"/>
          </p:nvPr>
        </p:nvSpPr>
        <p:spPr>
          <a:xfrm>
            <a:off x="8956040" y="44468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4E6E81"/>
                </a:solidFill>
                <a:latin typeface="Avenir Next LT Pro" panose="020B0504020202020204" pitchFamily="34" charset="0"/>
                <a:ea typeface="Arial"/>
                <a:cs typeface="Arial"/>
                <a:sym typeface="Arial"/>
              </a:rPr>
              <a:t>8</a:t>
            </a:fld>
            <a:endParaRPr>
              <a:solidFill>
                <a:srgbClr val="4E6E81"/>
              </a:solidFill>
              <a:latin typeface="Avenir Next LT Pro" panose="020B0504020202020204" pitchFamily="34" charset="0"/>
              <a:ea typeface="Arial"/>
              <a:cs typeface="Arial"/>
              <a:sym typeface="Arial"/>
            </a:endParaRPr>
          </a:p>
        </p:txBody>
      </p:sp>
      <p:pic>
        <p:nvPicPr>
          <p:cNvPr id="196" name="Google Shape;196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66672" y="8589571"/>
            <a:ext cx="169278" cy="981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Google Shape;197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5489" y="5931341"/>
            <a:ext cx="584775" cy="584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" name="Google Shape;198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1692" y="5898962"/>
            <a:ext cx="1064760" cy="617154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8"/>
          <p:cNvSpPr txBox="1"/>
          <p:nvPr/>
        </p:nvSpPr>
        <p:spPr>
          <a:xfrm>
            <a:off x="1211689" y="1966370"/>
            <a:ext cx="9766613" cy="347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HILGARD (2021)</a:t>
            </a:r>
            <a:endParaRPr dirty="0">
              <a:latin typeface="Avenir Next LT Pro" panose="020B0504020202020204" pitchFamily="34" charset="0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Some effect sizes are “too large”</a:t>
            </a:r>
            <a:endParaRPr dirty="0">
              <a:latin typeface="Avenir Next LT Pro" panose="020B0504020202020204" pitchFamily="34" charset="0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u="sng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Suggestion.</a:t>
            </a: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The “largest plausible effect size” is an empirical estimate of how big is too big: effects that exceed this limit are implausible and should be viewed with </a:t>
            </a:r>
            <a:r>
              <a:rPr lang="en-GB" sz="2000" dirty="0" err="1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skepticism</a:t>
            </a:r>
            <a:endParaRPr sz="2000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FUNDER AND OZER (2019)</a:t>
            </a:r>
            <a:endParaRPr dirty="0">
              <a:latin typeface="Avenir Next LT Pro" panose="020B0504020202020204" pitchFamily="34" charset="0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Effect sizes are often misinterpreted: the most common mistakes is to describe them in ways that are uninformative (e.g., using arbitrary standards) or misleading</a:t>
            </a:r>
            <a:endParaRPr dirty="0">
              <a:latin typeface="Avenir Next LT Pro" panose="020B0504020202020204" pitchFamily="34" charset="0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u="sng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Suggestion.</a:t>
            </a:r>
            <a:r>
              <a:rPr lang="en-GB" sz="2000" dirty="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 Effect sizes can be usefully evaluated by comparing them with well-understood benchmarks</a:t>
            </a:r>
            <a:endParaRPr sz="2000" dirty="0">
              <a:solidFill>
                <a:srgbClr val="4E6E81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E6E81">
            <a:alpha val="64705"/>
          </a:srgbClr>
        </a:solidFill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9"/>
          <p:cNvSpPr txBox="1"/>
          <p:nvPr/>
        </p:nvSpPr>
        <p:spPr>
          <a:xfrm>
            <a:off x="2872057" y="3136612"/>
            <a:ext cx="976661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dirty="0">
                <a:solidFill>
                  <a:srgbClr val="FFF6EA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Research</a:t>
            </a:r>
            <a:r>
              <a:rPr lang="en-GB" sz="3200" dirty="0">
                <a:solidFill>
                  <a:srgbClr val="FFF6EA"/>
                </a:solidFill>
                <a:latin typeface="Avenir Next LT Pro" panose="020B0504020202020204" pitchFamily="34" charset="0"/>
                <a:sym typeface="Arial"/>
              </a:rPr>
              <a:t> </a:t>
            </a:r>
            <a:r>
              <a:rPr lang="en-GB" sz="3200" dirty="0">
                <a:solidFill>
                  <a:srgbClr val="FFF6EA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and objectives</a:t>
            </a:r>
            <a:endParaRPr sz="1800" dirty="0">
              <a:solidFill>
                <a:srgbClr val="FFF6EA"/>
              </a:solidFill>
              <a:latin typeface="Avenir Next LT Pro" panose="020B0504020202020204" pitchFamily="34" charset="0"/>
              <a:ea typeface="Avenir"/>
              <a:cs typeface="Avenir"/>
              <a:sym typeface="Avenir"/>
            </a:endParaRPr>
          </a:p>
        </p:txBody>
      </p:sp>
      <p:sp>
        <p:nvSpPr>
          <p:cNvPr id="205" name="Google Shape;205;p9"/>
          <p:cNvSpPr txBox="1"/>
          <p:nvPr/>
        </p:nvSpPr>
        <p:spPr>
          <a:xfrm>
            <a:off x="1347107" y="3013500"/>
            <a:ext cx="1102795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>
                <a:solidFill>
                  <a:srgbClr val="4E6E81"/>
                </a:solidFill>
                <a:latin typeface="Avenir Next LT Pro" panose="020B0504020202020204" pitchFamily="34" charset="0"/>
                <a:ea typeface="Avenir"/>
                <a:cs typeface="Avenir"/>
                <a:sym typeface="Avenir"/>
              </a:rPr>
              <a:t>02</a:t>
            </a:r>
            <a:endParaRPr>
              <a:latin typeface="Avenir Next LT Pro" panose="020B0504020202020204" pitchFamily="34" charset="0"/>
            </a:endParaRPr>
          </a:p>
        </p:txBody>
      </p:sp>
      <p:sp>
        <p:nvSpPr>
          <p:cNvPr id="206" name="Google Shape;206;p9"/>
          <p:cNvSpPr txBox="1">
            <a:spLocks noGrp="1"/>
          </p:cNvSpPr>
          <p:nvPr>
            <p:ph type="sldNum" idx="12"/>
          </p:nvPr>
        </p:nvSpPr>
        <p:spPr>
          <a:xfrm>
            <a:off x="8956040" y="44468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>
                <a:solidFill>
                  <a:srgbClr val="4E6E81"/>
                </a:solidFill>
                <a:latin typeface="Avenir Next LT Pro" panose="020B0504020202020204" pitchFamily="34" charset="0"/>
                <a:ea typeface="Arial"/>
                <a:cs typeface="Arial"/>
                <a:sym typeface="Arial"/>
              </a:rPr>
              <a:t>9</a:t>
            </a:fld>
            <a:endParaRPr>
              <a:solidFill>
                <a:srgbClr val="4E6E81"/>
              </a:solidFill>
              <a:latin typeface="Avenir Next LT Pro" panose="020B0504020202020204" pitchFamily="34" charset="0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1361</Words>
  <Application>Microsoft Office PowerPoint</Application>
  <PresentationFormat>Widescreen</PresentationFormat>
  <Paragraphs>261</Paragraphs>
  <Slides>25</Slides>
  <Notes>25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30" baseType="lpstr">
      <vt:lpstr>Arial</vt:lpstr>
      <vt:lpstr>Avenir</vt:lpstr>
      <vt:lpstr>Avenir Next LT Pro</vt:lpstr>
      <vt:lpstr>Calibri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Alberto Greco</dc:creator>
  <cp:lastModifiedBy>Laura</cp:lastModifiedBy>
  <cp:revision>7</cp:revision>
  <dcterms:created xsi:type="dcterms:W3CDTF">2024-04-02T09:41:42Z</dcterms:created>
  <dcterms:modified xsi:type="dcterms:W3CDTF">2024-05-17T09:36:34Z</dcterms:modified>
</cp:coreProperties>
</file>