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56" r:id="rId2"/>
    <p:sldId id="257" r:id="rId3"/>
    <p:sldId id="258" r:id="rId4"/>
    <p:sldId id="259" r:id="rId5"/>
    <p:sldId id="260" r:id="rId6"/>
    <p:sldId id="494" r:id="rId7"/>
    <p:sldId id="261" r:id="rId8"/>
    <p:sldId id="262" r:id="rId9"/>
    <p:sldId id="267" r:id="rId10"/>
    <p:sldId id="263" r:id="rId11"/>
    <p:sldId id="264" r:id="rId12"/>
    <p:sldId id="265" r:id="rId13"/>
    <p:sldId id="266" r:id="rId14"/>
    <p:sldId id="268" r:id="rId15"/>
    <p:sldId id="269" r:id="rId16"/>
    <p:sldId id="270" r:id="rId17"/>
    <p:sldId id="271" r:id="rId18"/>
    <p:sldId id="272" r:id="rId19"/>
    <p:sldId id="481" r:id="rId20"/>
    <p:sldId id="480" r:id="rId21"/>
    <p:sldId id="492" r:id="rId22"/>
    <p:sldId id="482" r:id="rId23"/>
    <p:sldId id="493" r:id="rId24"/>
    <p:sldId id="471" r:id="rId25"/>
    <p:sldId id="475" r:id="rId26"/>
    <p:sldId id="476" r:id="rId27"/>
    <p:sldId id="296" r:id="rId28"/>
    <p:sldId id="490" r:id="rId29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zione predefinita" id="{4CDCEB67-AE62-4D93-B17F-2CD3C26529C5}">
          <p14:sldIdLst>
            <p14:sldId id="256"/>
            <p14:sldId id="257"/>
            <p14:sldId id="258"/>
            <p14:sldId id="259"/>
            <p14:sldId id="260"/>
            <p14:sldId id="494"/>
            <p14:sldId id="261"/>
            <p14:sldId id="262"/>
            <p14:sldId id="267"/>
            <p14:sldId id="263"/>
            <p14:sldId id="264"/>
            <p14:sldId id="265"/>
            <p14:sldId id="266"/>
            <p14:sldId id="268"/>
            <p14:sldId id="269"/>
            <p14:sldId id="270"/>
            <p14:sldId id="271"/>
            <p14:sldId id="272"/>
            <p14:sldId id="481"/>
            <p14:sldId id="480"/>
            <p14:sldId id="492"/>
            <p14:sldId id="482"/>
            <p14:sldId id="493"/>
            <p14:sldId id="471"/>
            <p14:sldId id="475"/>
            <p14:sldId id="476"/>
            <p14:sldId id="296"/>
            <p14:sldId id="49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E8E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98" autoAdjust="0"/>
    <p:restoredTop sz="94660" autoAdjust="0"/>
  </p:normalViewPr>
  <p:slideViewPr>
    <p:cSldViewPr snapToGrid="0">
      <p:cViewPr varScale="1">
        <p:scale>
          <a:sx n="81" d="100"/>
          <a:sy n="81" d="100"/>
        </p:scale>
        <p:origin x="1062" y="51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59CA15-3490-4B1C-B966-166BA2A20E9A}" type="datetimeFigureOut">
              <a:rPr lang="it-IT" smtClean="0"/>
              <a:t>09/10/2026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D3E95B-B5BA-4102-9CE0-CF6A4DBB056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149697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B9D638-7D78-EA4A-A05B-01174BE0F3D6}" type="slidenum">
              <a:rPr lang="en-US" smtClean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08490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92AF66F-B168-62E8-BEE8-290A150BA7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9FFE82FD-3B3E-9E03-D76B-67BF400F7D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2E45223-E396-E97A-8075-51D1B3E29BC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4F05F93-0793-4DC2-9252-DE4E2F1D29EC}" type="datetime1">
              <a:rPr lang="it-IT" smtClean="0"/>
              <a:t>09/10/2026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4C851AB-DD26-F62A-59D9-C63890B73B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r.guidotti1@campus.unimib.it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07146ED-4640-E788-BD68-CD16BA15BA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249B1-7958-42CE-A75B-95AF4DFD379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100113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B75304E9-739E-8BEC-600E-E8B9E642005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it-IT"/>
              <a:t>r.guidotti1@campus.unimib.it</a:t>
            </a:r>
            <a:endParaRPr lang="it-IT" dirty="0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E81F18A5-4693-55D3-3AC7-7E8DC12BF93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34249B1-7958-42CE-A75B-95AF4DFD3793}" type="slidenum">
              <a:rPr lang="it-IT" smtClean="0"/>
              <a:pPr/>
              <a:t>‹N›</a:t>
            </a:fld>
            <a:endParaRPr lang="it-IT" dirty="0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ACE84884-1C9A-09DE-B18C-9CAC4ECC37B0}"/>
              </a:ext>
            </a:extLst>
          </p:cNvPr>
          <p:cNvSpPr/>
          <p:nvPr userDrawn="1"/>
        </p:nvSpPr>
        <p:spPr>
          <a:xfrm>
            <a:off x="0" y="0"/>
            <a:ext cx="12192000" cy="124032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14" name="Segnaposto contenuto 13">
            <a:extLst>
              <a:ext uri="{FF2B5EF4-FFF2-40B4-BE49-F238E27FC236}">
                <a16:creationId xmlns:a16="http://schemas.microsoft.com/office/drawing/2014/main" id="{D69BD891-579D-4BC6-A82E-AE275FB02AF5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344488" y="2670772"/>
            <a:ext cx="11525250" cy="2915216"/>
          </a:xfrm>
        </p:spPr>
        <p:txBody>
          <a:bodyPr/>
          <a:lstStyle/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20" name="Titolo 19">
            <a:extLst>
              <a:ext uri="{FF2B5EF4-FFF2-40B4-BE49-F238E27FC236}">
                <a16:creationId xmlns:a16="http://schemas.microsoft.com/office/drawing/2014/main" id="{AB6DE120-B2E9-46F7-FA39-0C28428BA2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487" y="1421394"/>
            <a:ext cx="11525249" cy="1176181"/>
          </a:xfrm>
        </p:spPr>
        <p:txBody>
          <a:bodyPr/>
          <a:lstStyle/>
          <a:p>
            <a:r>
              <a:rPr lang="it-IT" dirty="0"/>
              <a:t>Fare clic per modificare lo stile del titolo dello schema</a:t>
            </a:r>
          </a:p>
        </p:txBody>
      </p:sp>
    </p:spTree>
    <p:extLst>
      <p:ext uri="{BB962C8B-B14F-4D97-AF65-F5344CB8AC3E}">
        <p14:creationId xmlns:p14="http://schemas.microsoft.com/office/powerpoint/2010/main" val="16399047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EE0F2A5-2A2B-C59E-5B63-FDEF10D191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6A3CB5DE-214E-A4FA-1271-B6DDC5B44A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F75D9E8-1678-3399-A989-6FC3D5294F2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B39DD80-A552-4C78-AB68-17EF5D2276A9}" type="datetime1">
              <a:rPr lang="it-IT" smtClean="0"/>
              <a:t>09/10/2026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476F114-4888-EAA3-9A86-2ED7B37188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r.guidotti1@campus.unimib.it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F08B5B5-DBF8-AB31-D533-058109E060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249B1-7958-42CE-A75B-95AF4DFD379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479342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AC8A8FB-13BE-F649-83B3-58F7D1CB79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7E3BE4F-B7F9-8E1E-C152-388AF9BBD82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4BE6153B-D1D4-D025-57F9-721DE01B6C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0EBCA02D-3A6E-AC33-1EC6-B5441473973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A644004-BEDC-4842-B353-391A01688976}" type="datetime1">
              <a:rPr lang="it-IT" smtClean="0"/>
              <a:t>09/10/2026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91256B46-3C81-519C-7DF4-A0119BA071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r.guidotti1@campus.unimib.it</a:t>
            </a:r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3AB5A539-3FD1-EB67-8526-A44667AAA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249B1-7958-42CE-A75B-95AF4DFD379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670348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BDDFE72-66B6-E5AC-D87C-A948AE140D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CC18E771-A49E-5E6D-CC5A-AAEB8423B1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2AF58449-D903-702B-D938-2196D9283D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E8DF5B85-352F-C16F-683D-7140F0E03AB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757EFE7E-82F5-5557-42E5-B15485B9A43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DE9390A7-C3BC-0E10-5A10-BA7A82E779C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767F9E3-DCA6-47D6-8987-02807850DB88}" type="datetime1">
              <a:rPr lang="it-IT" smtClean="0"/>
              <a:t>09/10/2026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B05CC863-C4CF-5FF5-FE92-98653380F6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r.guidotti1@campus.unimib.it</a:t>
            </a: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12F8ECF0-EAFF-71C9-2683-8E929619DE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249B1-7958-42CE-A75B-95AF4DFD379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77742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6EDE7B7-3D87-83D1-A54B-244C5FC7F9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11190456-50DD-7221-F27E-2A061B7F93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E3E4BFD-63DF-46E5-AC70-D3517655FB99}" type="datetime1">
              <a:rPr lang="it-IT" smtClean="0"/>
              <a:t>09/10/2026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6E66D864-BB7E-8AAD-6603-7CA3C40090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r.guidotti1@campus.unimib.it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AE540CEB-704E-D247-963B-A77C600AD9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249B1-7958-42CE-A75B-95AF4DFD379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946425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3E40EACE-51EA-40D2-4332-A31FB603B8C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C088DBB-625A-47E7-A35C-47FF2CCA0364}" type="datetime1">
              <a:rPr lang="it-IT" smtClean="0"/>
              <a:t>09/10/2026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36BBF4D2-2B4C-B488-A225-2CC1C7A8EA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r.guidotti1@campus.unimib.it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5CFA7F08-513D-ABC2-DFCC-92539CB7E7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249B1-7958-42CE-A75B-95AF4DFD379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22490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5CAF0F8-6AA2-A339-5F9A-D8E3B29E25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9B1FA59-7EC6-C7E1-1C9E-F271836DAF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36B992F8-568B-6FB8-C40A-059DECF93D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3A82DE0A-9A7B-6FFB-86F7-3D7C4DF5A61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6E8E0EB-40C3-4686-BFFD-31199ECB7D48}" type="datetime1">
              <a:rPr lang="it-IT" smtClean="0"/>
              <a:t>09/10/2026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E793CDA2-952E-E033-6DAA-0B0563DAC6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r.guidotti1@campus.unimib.it</a:t>
            </a:r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4410687C-4408-476B-E867-6CAA70B2AC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249B1-7958-42CE-A75B-95AF4DFD379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134312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5FC4B39-0332-F38F-2085-A3518740AA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5470823A-99B8-9356-AAB8-A47045511C95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66DFADEE-F408-568A-411D-D15FF9FB87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80D31468-017B-1ED6-9B53-00E154DED87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5FB86E2-CE55-41DF-9C3E-ECD2F8FA90BF}" type="datetime1">
              <a:rPr lang="it-IT" smtClean="0"/>
              <a:t>09/10/2026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B8426410-3973-7153-C7A4-B60742C0C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r.guidotti1@campus.unimib.it</a:t>
            </a:r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78F39FC4-A2AF-37DA-043D-01F9E939F5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249B1-7958-42CE-A75B-95AF4DFD379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50507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9DAEBE0-35FD-449D-E8FF-2C55DABE07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EF773E5C-AA80-0235-2913-21ADBD3F8F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2B11901-84FC-1550-03DF-637022D1DAE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A9D444-3375-436C-9E12-5F271954B97B}" type="datetime1">
              <a:rPr lang="it-IT" smtClean="0"/>
              <a:t>09/10/2026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1A967FB-09C0-E87E-9AFC-6F07310F11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r.guidotti1@campus.unimib.it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9E132BD-B43F-586D-E2F6-28E1563091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249B1-7958-42CE-A75B-95AF4DFD379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739069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F00D494E-E513-F811-332C-B76683C16BC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E18C307C-EB62-59C9-3F2E-3240425BB7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BE93387-9463-6992-3998-F19F7DC5082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C0905C0-CE1C-42BE-8B52-6BA69161010B}" type="datetime1">
              <a:rPr lang="it-IT" smtClean="0"/>
              <a:t>09/10/2026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2263220-29B6-29D4-E07C-56DB8E3A81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r.guidotti1@campus.unimib.it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9D4FD79-F638-0F63-9BB5-5213CFF721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249B1-7958-42CE-A75B-95AF4DFD379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674751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7BE763-F41D-F991-1AB4-82B8D57342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add slide title, key point, or assertion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096128-8A19-FE3B-2DAF-0406DB50386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066800" y="1825625"/>
            <a:ext cx="10056813" cy="3736975"/>
          </a:xfrm>
        </p:spPr>
        <p:txBody>
          <a:bodyPr/>
          <a:lstStyle>
            <a:lvl2pPr marL="777240" indent="-182880">
              <a:defRPr/>
            </a:lvl2pPr>
          </a:lstStyle>
          <a:p>
            <a:pPr marL="201168" marR="0" lvl="0" indent="-201168" algn="l" defTabSz="914400" rtl="0" eaLnBrk="1" fontAlgn="auto" latinLnBrk="0" hangingPunct="1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tx2"/>
              </a:buClr>
              <a:buSzTx/>
              <a:buFont typeface="Wingdings" pitchFamily="2" charset="2"/>
              <a:buChar char="§"/>
              <a:tabLst/>
              <a:defRPr/>
            </a:pPr>
            <a:r>
              <a:rPr lang="en-US" dirty="0"/>
              <a:t>Click to add text or choose an icon below to insert other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BBDCF0-7468-FACC-ACE3-74245710C0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B02E-A76A-D543-896B-0002B4A60318}" type="datetime1">
              <a:rPr lang="en-US" smtClean="0"/>
              <a:t>10/9/2026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A55521-2464-763C-14E3-1546CCD691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F9F393-FA98-BA11-DB7E-F32E606FEE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D1B55-F3E9-1242-8F18-D40061936871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96853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34AE6F8B-003F-B358-BA34-4FBC654D72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dirty="0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63F2A301-09A5-72FD-AD48-87402830AD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E4258E39-02EB-1621-9868-9082F83906C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r>
              <a:rPr lang="it-IT" dirty="0"/>
              <a:t>r.guidotti1@campus.unimib.it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C4B1D08-7234-3F19-38A0-96CC1F328A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D34249B1-7958-42CE-A75B-95AF4DFD3793}" type="slidenum">
              <a:rPr lang="it-IT" smtClean="0"/>
              <a:pPr/>
              <a:t>‹N›</a:t>
            </a:fld>
            <a:endParaRPr lang="it-IT" dirty="0"/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1A7AD69E-5C57-C1F0-E9A2-4FA5A8BED7A9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7312" y="5953215"/>
            <a:ext cx="824593" cy="806269"/>
          </a:xfrm>
          <a:prstGeom prst="rect">
            <a:avLst/>
          </a:prstGeom>
        </p:spPr>
      </p:pic>
      <p:pic>
        <p:nvPicPr>
          <p:cNvPr id="13" name="Penn State Mark on Light BG" descr="Penn State University mark">
            <a:extLst>
              <a:ext uri="{FF2B5EF4-FFF2-40B4-BE49-F238E27FC236}">
                <a16:creationId xmlns:a16="http://schemas.microsoft.com/office/drawing/2014/main" id="{89454757-3A7A-F8CF-BF61-B2892161D454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rcRect/>
          <a:stretch/>
        </p:blipFill>
        <p:spPr>
          <a:xfrm>
            <a:off x="609600" y="5965325"/>
            <a:ext cx="1709112" cy="782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96867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13" Type="http://schemas.openxmlformats.org/officeDocument/2006/relationships/image" Target="../media/image15.jpeg"/><Relationship Id="rId3" Type="http://schemas.microsoft.com/office/2007/relationships/media" Target="../media/media3.mp4"/><Relationship Id="rId7" Type="http://schemas.openxmlformats.org/officeDocument/2006/relationships/slideLayout" Target="../slideLayouts/slideLayout9.xml"/><Relationship Id="rId12" Type="http://schemas.openxmlformats.org/officeDocument/2006/relationships/image" Target="../media/image14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video" Target="../media/media4.mp4"/><Relationship Id="rId11" Type="http://schemas.openxmlformats.org/officeDocument/2006/relationships/image" Target="../media/image13.png"/><Relationship Id="rId5" Type="http://schemas.microsoft.com/office/2007/relationships/media" Target="../media/media4.mp4"/><Relationship Id="rId10" Type="http://schemas.openxmlformats.org/officeDocument/2006/relationships/image" Target="../media/image12.png"/><Relationship Id="rId4" Type="http://schemas.openxmlformats.org/officeDocument/2006/relationships/video" Target="../media/media3.mp4"/><Relationship Id="rId9" Type="http://schemas.openxmlformats.org/officeDocument/2006/relationships/image" Target="../media/image11.png"/><Relationship Id="rId14" Type="http://schemas.openxmlformats.org/officeDocument/2006/relationships/image" Target="../media/image16.jp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2898487-98BF-1DD6-05E7-6AEF8503717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it-IT" i="1" dirty="0" err="1"/>
              <a:t>Augmenting</a:t>
            </a:r>
            <a:r>
              <a:rPr lang="it-IT" i="1" dirty="0"/>
              <a:t> the </a:t>
            </a:r>
            <a:r>
              <a:rPr lang="it-IT" i="1" dirty="0" err="1"/>
              <a:t>Bayesian</a:t>
            </a:r>
            <a:r>
              <a:rPr lang="it-IT" i="1" dirty="0"/>
              <a:t> Ornstein-</a:t>
            </a:r>
            <a:r>
              <a:rPr lang="it-IT" i="1" dirty="0" err="1"/>
              <a:t>Uhlenbeck</a:t>
            </a:r>
            <a:r>
              <a:rPr lang="it-IT" i="1" dirty="0"/>
              <a:t> model for </a:t>
            </a:r>
            <a:r>
              <a:rPr lang="it-IT" i="1" dirty="0" err="1"/>
              <a:t>retest</a:t>
            </a:r>
            <a:r>
              <a:rPr lang="it-IT" i="1" dirty="0"/>
              <a:t> learning: </a:t>
            </a:r>
            <a:r>
              <a:rPr lang="it-IT" i="1" dirty="0" err="1"/>
              <a:t>simulation</a:t>
            </a:r>
            <a:r>
              <a:rPr lang="it-IT" i="1" dirty="0"/>
              <a:t> study</a:t>
            </a:r>
            <a:endParaRPr lang="it-IT" dirty="0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8D003755-AEE3-14BF-E494-8B56BE0CFC1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rPr lang="it-IT" dirty="0"/>
              <a:t>Riccardo Guidotti, Grace J. Chen, Zita Oravecz</a:t>
            </a:r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E456A80B-255C-4909-9F80-C199ECF515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r.guidotti1@campus.unimib.it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38A8877D-3625-F522-238E-35CBA9D826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249B1-7958-42CE-A75B-95AF4DFD3793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022688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6A41E42-3708-0F25-06D6-06CABB7272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Background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DC038C67-D66E-7F7C-FF44-73C1639F674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0A8DA0D4-F83E-FEA1-DA7E-DDDCA02FA8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r.guidotti1@campus.unimib.it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81CE447E-0991-8F1B-018F-2EFD0F3580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249B1-7958-42CE-A75B-95AF4DFD3793}" type="slidenum">
              <a:rPr lang="it-IT" smtClean="0"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612020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48CFC72F-D30A-A406-A9E1-0E68399ACAC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it-IT"/>
              <a:t>r.guidotti1@campus.unimib.it</a:t>
            </a:r>
            <a:endParaRPr lang="it-IT" dirty="0"/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03BCEADB-BE57-1DFD-1FA7-472DA836916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34249B1-7958-42CE-A75B-95AF4DFD3793}" type="slidenum">
              <a:rPr lang="it-IT" smtClean="0"/>
              <a:pPr/>
              <a:t>3</a:t>
            </a:fld>
            <a:endParaRPr lang="it-IT" dirty="0"/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17A1B4A8-A569-9238-4A05-395444C66C34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344487" y="1439671"/>
            <a:ext cx="11525250" cy="3083931"/>
          </a:xfrm>
        </p:spPr>
        <p:txBody>
          <a:bodyPr numCol="2"/>
          <a:lstStyle/>
          <a:p>
            <a:r>
              <a:rPr lang="it-IT" dirty="0" err="1"/>
              <a:t>We</a:t>
            </a:r>
            <a:r>
              <a:rPr lang="it-IT" dirty="0"/>
              <a:t> </a:t>
            </a:r>
            <a:r>
              <a:rPr lang="it-IT" dirty="0" err="1"/>
              <a:t>traditionally</a:t>
            </a:r>
            <a:r>
              <a:rPr lang="it-IT" dirty="0"/>
              <a:t> </a:t>
            </a:r>
            <a:r>
              <a:rPr lang="it-IT" dirty="0" err="1"/>
              <a:t>measure</a:t>
            </a:r>
            <a:r>
              <a:rPr lang="it-IT" dirty="0"/>
              <a:t> cognitive </a:t>
            </a:r>
            <a:r>
              <a:rPr lang="it-IT" dirty="0" err="1"/>
              <a:t>ability</a:t>
            </a:r>
            <a:r>
              <a:rPr lang="it-IT" dirty="0"/>
              <a:t> </a:t>
            </a:r>
            <a:r>
              <a:rPr lang="it-IT" dirty="0" err="1"/>
              <a:t>using</a:t>
            </a:r>
            <a:r>
              <a:rPr lang="it-IT" dirty="0"/>
              <a:t> </a:t>
            </a:r>
            <a:r>
              <a:rPr lang="it-IT" b="1" dirty="0"/>
              <a:t>single-shot </a:t>
            </a:r>
            <a:r>
              <a:rPr lang="it-IT" b="1" dirty="0" err="1"/>
              <a:t>assessments</a:t>
            </a:r>
            <a:r>
              <a:rPr lang="it-IT" b="1" dirty="0"/>
              <a:t>.</a:t>
            </a:r>
          </a:p>
          <a:p>
            <a:pPr lvl="1"/>
            <a:r>
              <a:rPr lang="it-IT" dirty="0"/>
              <a:t>Not </a:t>
            </a:r>
            <a:r>
              <a:rPr lang="it-IT" dirty="0" err="1"/>
              <a:t>designed</a:t>
            </a:r>
            <a:r>
              <a:rPr lang="it-IT" dirty="0"/>
              <a:t> to </a:t>
            </a:r>
            <a:r>
              <a:rPr lang="it-IT" dirty="0" err="1"/>
              <a:t>capture</a:t>
            </a:r>
            <a:r>
              <a:rPr lang="it-IT" dirty="0"/>
              <a:t> intra-</a:t>
            </a:r>
            <a:r>
              <a:rPr lang="it-IT" dirty="0" err="1"/>
              <a:t>individual</a:t>
            </a:r>
            <a:r>
              <a:rPr lang="it-IT" dirty="0"/>
              <a:t> </a:t>
            </a:r>
            <a:r>
              <a:rPr lang="it-IT" dirty="0" err="1"/>
              <a:t>variability</a:t>
            </a:r>
            <a:r>
              <a:rPr lang="it-IT" dirty="0"/>
              <a:t> in the short </a:t>
            </a:r>
            <a:r>
              <a:rPr lang="it-IT" dirty="0" err="1"/>
              <a:t>term</a:t>
            </a:r>
            <a:endParaRPr lang="it-IT" dirty="0"/>
          </a:p>
          <a:p>
            <a:pPr lvl="1"/>
            <a:r>
              <a:rPr lang="it-IT" dirty="0"/>
              <a:t>Limited </a:t>
            </a:r>
            <a:r>
              <a:rPr lang="it-IT" dirty="0" err="1"/>
              <a:t>validity</a:t>
            </a:r>
            <a:r>
              <a:rPr lang="it-IT" dirty="0"/>
              <a:t> in </a:t>
            </a:r>
            <a:r>
              <a:rPr lang="it-IT" dirty="0" err="1"/>
              <a:t>ecological</a:t>
            </a:r>
            <a:r>
              <a:rPr lang="it-IT" dirty="0"/>
              <a:t> settings</a:t>
            </a:r>
          </a:p>
          <a:p>
            <a:pPr marL="457200" lvl="1" indent="0">
              <a:buNone/>
            </a:pPr>
            <a:endParaRPr lang="it-IT" dirty="0"/>
          </a:p>
          <a:p>
            <a:r>
              <a:rPr lang="it-IT" dirty="0"/>
              <a:t>Researchers </a:t>
            </a:r>
            <a:r>
              <a:rPr lang="it-IT" dirty="0" err="1"/>
              <a:t>increasingly</a:t>
            </a:r>
            <a:r>
              <a:rPr lang="it-IT" dirty="0"/>
              <a:t> use </a:t>
            </a:r>
            <a:r>
              <a:rPr lang="it-IT" b="1" dirty="0" err="1"/>
              <a:t>repeated</a:t>
            </a:r>
            <a:r>
              <a:rPr lang="it-IT" b="1" dirty="0"/>
              <a:t>, </a:t>
            </a:r>
            <a:r>
              <a:rPr lang="it-IT" dirty="0"/>
              <a:t>ultra-brief </a:t>
            </a:r>
            <a:r>
              <a:rPr lang="it-IT" dirty="0" err="1"/>
              <a:t>digital</a:t>
            </a:r>
            <a:r>
              <a:rPr lang="it-IT" dirty="0"/>
              <a:t> cognitive </a:t>
            </a:r>
            <a:r>
              <a:rPr lang="it-IT" dirty="0" err="1"/>
              <a:t>assessments</a:t>
            </a:r>
            <a:r>
              <a:rPr lang="it-IT" dirty="0"/>
              <a:t>, </a:t>
            </a:r>
            <a:r>
              <a:rPr lang="it-IT" dirty="0" err="1"/>
              <a:t>now</a:t>
            </a:r>
            <a:r>
              <a:rPr lang="it-IT" dirty="0"/>
              <a:t> </a:t>
            </a:r>
            <a:r>
              <a:rPr lang="it-IT" dirty="0" err="1"/>
              <a:t>feasible</a:t>
            </a:r>
            <a:r>
              <a:rPr lang="it-IT" dirty="0"/>
              <a:t> </a:t>
            </a:r>
            <a:r>
              <a:rPr lang="it-IT" dirty="0" err="1"/>
              <a:t>at</a:t>
            </a:r>
            <a:r>
              <a:rPr lang="it-IT" dirty="0"/>
              <a:t> scale on smartphones (Sliwinski et al., 2018)</a:t>
            </a:r>
          </a:p>
          <a:p>
            <a:endParaRPr lang="it-IT" dirty="0"/>
          </a:p>
          <a:p>
            <a:pPr lvl="1"/>
            <a:endParaRPr lang="it-IT" dirty="0"/>
          </a:p>
        </p:txBody>
      </p:sp>
      <p:sp>
        <p:nvSpPr>
          <p:cNvPr id="5" name="Titolo 4">
            <a:extLst>
              <a:ext uri="{FF2B5EF4-FFF2-40B4-BE49-F238E27FC236}">
                <a16:creationId xmlns:a16="http://schemas.microsoft.com/office/drawing/2014/main" id="{B5E117A8-F350-F50D-DEF1-872FBFF87C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55E25138-BA50-D958-08AD-44BF80628D1E}"/>
              </a:ext>
            </a:extLst>
          </p:cNvPr>
          <p:cNvSpPr txBox="1"/>
          <p:nvPr/>
        </p:nvSpPr>
        <p:spPr>
          <a:xfrm>
            <a:off x="344487" y="398176"/>
            <a:ext cx="11525249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it-IT" sz="3200" b="1" dirty="0" err="1">
                <a:solidFill>
                  <a:schemeClr val="bg1"/>
                </a:solidFill>
              </a:rPr>
              <a:t>Measuring</a:t>
            </a:r>
            <a:r>
              <a:rPr lang="it-IT" sz="3200" b="1" dirty="0">
                <a:solidFill>
                  <a:schemeClr val="bg1"/>
                </a:solidFill>
              </a:rPr>
              <a:t> cognitive </a:t>
            </a:r>
            <a:r>
              <a:rPr lang="it-IT" sz="3200" b="1" dirty="0" err="1">
                <a:solidFill>
                  <a:schemeClr val="bg1"/>
                </a:solidFill>
              </a:rPr>
              <a:t>ability</a:t>
            </a:r>
            <a:endParaRPr lang="it-IT" sz="3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7497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1CD886-671B-2B7D-386F-595CFE464C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F0031589-7C48-788B-91FC-A4837391B55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it-IT"/>
              <a:t>r.guidotti1@campus.unimib.it</a:t>
            </a:r>
            <a:endParaRPr lang="it-IT" dirty="0"/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2B5B1FF6-4BB2-D22D-81D6-4C9C00CA23B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34249B1-7958-42CE-A75B-95AF4DFD3793}" type="slidenum">
              <a:rPr lang="it-IT" smtClean="0"/>
              <a:pPr/>
              <a:t>4</a:t>
            </a:fld>
            <a:endParaRPr lang="it-IT" dirty="0"/>
          </a:p>
        </p:txBody>
      </p:sp>
      <p:sp>
        <p:nvSpPr>
          <p:cNvPr id="5" name="Titolo 4">
            <a:extLst>
              <a:ext uri="{FF2B5EF4-FFF2-40B4-BE49-F238E27FC236}">
                <a16:creationId xmlns:a16="http://schemas.microsoft.com/office/drawing/2014/main" id="{9480216A-6768-7DC5-930B-AB3431C059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4596684"/>
            <a:ext cx="11525249" cy="1176181"/>
          </a:xfrm>
        </p:spPr>
        <p:txBody>
          <a:bodyPr/>
          <a:lstStyle/>
          <a:p>
            <a:pPr algn="ctr"/>
            <a:r>
              <a:rPr lang="it-IT" i="1" dirty="0"/>
              <a:t>PRACTICE EFFECTS!</a:t>
            </a:r>
            <a:endParaRPr lang="it-IT" dirty="0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441E4094-0A2D-4FDE-E822-0660F028722B}"/>
              </a:ext>
            </a:extLst>
          </p:cNvPr>
          <p:cNvSpPr txBox="1"/>
          <p:nvPr/>
        </p:nvSpPr>
        <p:spPr>
          <a:xfrm>
            <a:off x="344487" y="398176"/>
            <a:ext cx="11525249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it-IT" sz="3200" b="1" dirty="0" err="1">
                <a:solidFill>
                  <a:schemeClr val="bg1"/>
                </a:solidFill>
              </a:rPr>
              <a:t>Measuring</a:t>
            </a:r>
            <a:r>
              <a:rPr lang="it-IT" sz="3200" b="1" dirty="0">
                <a:solidFill>
                  <a:schemeClr val="bg1"/>
                </a:solidFill>
              </a:rPr>
              <a:t> cognitive </a:t>
            </a:r>
            <a:r>
              <a:rPr lang="it-IT" sz="3200" b="1" dirty="0" err="1">
                <a:solidFill>
                  <a:schemeClr val="bg1"/>
                </a:solidFill>
              </a:rPr>
              <a:t>ability</a:t>
            </a:r>
            <a:endParaRPr lang="it-IT" sz="3200" b="1" dirty="0">
              <a:solidFill>
                <a:schemeClr val="bg1"/>
              </a:solidFill>
            </a:endParaRPr>
          </a:p>
        </p:txBody>
      </p:sp>
      <p:sp>
        <p:nvSpPr>
          <p:cNvPr id="9" name="Freccia in giù 8">
            <a:extLst>
              <a:ext uri="{FF2B5EF4-FFF2-40B4-BE49-F238E27FC236}">
                <a16:creationId xmlns:a16="http://schemas.microsoft.com/office/drawing/2014/main" id="{631C7E54-C101-7CF6-9615-7A66ACAC7797}"/>
              </a:ext>
            </a:extLst>
          </p:cNvPr>
          <p:cNvSpPr/>
          <p:nvPr/>
        </p:nvSpPr>
        <p:spPr>
          <a:xfrm>
            <a:off x="5495924" y="3272709"/>
            <a:ext cx="838200" cy="1323975"/>
          </a:xfrm>
          <a:prstGeom prst="downArrow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" name="Titolo 4">
            <a:extLst>
              <a:ext uri="{FF2B5EF4-FFF2-40B4-BE49-F238E27FC236}">
                <a16:creationId xmlns:a16="http://schemas.microsoft.com/office/drawing/2014/main" id="{F8D7F05E-D1C3-736D-D89F-7E9ED45D84C7}"/>
              </a:ext>
            </a:extLst>
          </p:cNvPr>
          <p:cNvSpPr txBox="1">
            <a:spLocks/>
          </p:cNvSpPr>
          <p:nvPr/>
        </p:nvSpPr>
        <p:spPr>
          <a:xfrm>
            <a:off x="485775" y="2057779"/>
            <a:ext cx="11525249" cy="11761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it-IT" i="1" dirty="0"/>
              <a:t>CAN YOU SPOT A PROBLEM?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591820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 animBg="1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27D32A0E-3B68-58C8-3AEA-62D73E66F6B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it-IT"/>
              <a:t>r.guidotti1@campus.unimib.it</a:t>
            </a:r>
            <a:endParaRPr lang="it-IT" dirty="0"/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7DFB8E05-D88E-C9AD-C24A-78A8F4F0DAF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34249B1-7958-42CE-A75B-95AF4DFD3793}" type="slidenum">
              <a:rPr lang="it-IT" smtClean="0"/>
              <a:pPr/>
              <a:t>5</a:t>
            </a:fld>
            <a:endParaRPr lang="it-IT" dirty="0"/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0BA15E1E-0E1E-CB60-D250-3BB70181C953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344488" y="1421393"/>
            <a:ext cx="11525250" cy="4379331"/>
          </a:xfrm>
        </p:spPr>
        <p:txBody>
          <a:bodyPr numCol="2"/>
          <a:lstStyle/>
          <a:p>
            <a:r>
              <a:rPr lang="it-IT" dirty="0"/>
              <a:t>At the short and medium </a:t>
            </a:r>
            <a:r>
              <a:rPr lang="it-IT" dirty="0" err="1"/>
              <a:t>term</a:t>
            </a:r>
            <a:r>
              <a:rPr lang="it-IT" dirty="0"/>
              <a:t>, </a:t>
            </a:r>
            <a:r>
              <a:rPr lang="it-IT" dirty="0" err="1"/>
              <a:t>both</a:t>
            </a:r>
            <a:r>
              <a:rPr lang="it-IT" dirty="0"/>
              <a:t> practice and cognitive </a:t>
            </a:r>
            <a:r>
              <a:rPr lang="it-IT" dirty="0" err="1"/>
              <a:t>change</a:t>
            </a:r>
            <a:r>
              <a:rPr lang="it-IT" dirty="0"/>
              <a:t> </a:t>
            </a:r>
            <a:r>
              <a:rPr lang="it-IT" dirty="0" err="1"/>
              <a:t>move</a:t>
            </a:r>
            <a:r>
              <a:rPr lang="it-IT" dirty="0"/>
              <a:t> performance – the </a:t>
            </a:r>
            <a:r>
              <a:rPr lang="it-IT" dirty="0" err="1"/>
              <a:t>observed</a:t>
            </a:r>
            <a:r>
              <a:rPr lang="it-IT" dirty="0"/>
              <a:t> score </a:t>
            </a:r>
            <a:r>
              <a:rPr lang="it-IT" dirty="0" err="1"/>
              <a:t>is</a:t>
            </a:r>
            <a:r>
              <a:rPr lang="it-IT" dirty="0"/>
              <a:t> </a:t>
            </a:r>
            <a:r>
              <a:rPr lang="it-IT" b="1" dirty="0" err="1"/>
              <a:t>confounded</a:t>
            </a:r>
            <a:r>
              <a:rPr lang="it-IT" b="1" dirty="0"/>
              <a:t>!</a:t>
            </a:r>
          </a:p>
          <a:p>
            <a:pPr lvl="1"/>
            <a:r>
              <a:rPr lang="it-IT" dirty="0" err="1"/>
              <a:t>Retest</a:t>
            </a:r>
            <a:r>
              <a:rPr lang="it-IT" dirty="0"/>
              <a:t> gains can mask </a:t>
            </a:r>
            <a:r>
              <a:rPr lang="it-IT" dirty="0" err="1"/>
              <a:t>decline</a:t>
            </a:r>
            <a:r>
              <a:rPr lang="it-IT" dirty="0"/>
              <a:t>, or fake </a:t>
            </a:r>
            <a:r>
              <a:rPr lang="it-IT" dirty="0" err="1"/>
              <a:t>apparent</a:t>
            </a:r>
            <a:r>
              <a:rPr lang="it-IT" dirty="0"/>
              <a:t> </a:t>
            </a:r>
            <a:r>
              <a:rPr lang="it-IT" dirty="0" err="1"/>
              <a:t>improvement</a:t>
            </a:r>
            <a:endParaRPr lang="it-IT" dirty="0"/>
          </a:p>
          <a:p>
            <a:r>
              <a:rPr lang="it-IT" dirty="0" err="1"/>
              <a:t>Individual</a:t>
            </a:r>
            <a:r>
              <a:rPr lang="it-IT" dirty="0"/>
              <a:t> </a:t>
            </a:r>
            <a:r>
              <a:rPr lang="it-IT" dirty="0" err="1"/>
              <a:t>differences</a:t>
            </a:r>
            <a:r>
              <a:rPr lang="it-IT" dirty="0"/>
              <a:t> in learning </a:t>
            </a:r>
            <a:r>
              <a:rPr lang="it-IT" dirty="0" err="1"/>
              <a:t>is</a:t>
            </a:r>
            <a:r>
              <a:rPr lang="it-IT" dirty="0"/>
              <a:t> </a:t>
            </a:r>
            <a:r>
              <a:rPr lang="it-IT" dirty="0" err="1"/>
              <a:t>actually</a:t>
            </a:r>
            <a:r>
              <a:rPr lang="it-IT" dirty="0"/>
              <a:t> informative.</a:t>
            </a:r>
          </a:p>
          <a:p>
            <a:pPr lvl="1"/>
            <a:r>
              <a:rPr lang="it-IT" dirty="0"/>
              <a:t>e.g. </a:t>
            </a:r>
            <a:r>
              <a:rPr lang="it-IT" dirty="0" err="1"/>
              <a:t>Diminished</a:t>
            </a:r>
            <a:r>
              <a:rPr lang="it-IT" dirty="0"/>
              <a:t> practice </a:t>
            </a:r>
            <a:r>
              <a:rPr lang="it-IT" dirty="0" err="1"/>
              <a:t>effects</a:t>
            </a:r>
            <a:r>
              <a:rPr lang="it-IT" dirty="0"/>
              <a:t> </a:t>
            </a:r>
            <a:r>
              <a:rPr lang="it-IT" dirty="0" err="1"/>
              <a:t>predict</a:t>
            </a:r>
            <a:r>
              <a:rPr lang="it-IT" dirty="0"/>
              <a:t> </a:t>
            </a:r>
            <a:r>
              <a:rPr lang="it-IT" dirty="0" err="1"/>
              <a:t>later</a:t>
            </a:r>
            <a:r>
              <a:rPr lang="it-IT" dirty="0"/>
              <a:t> </a:t>
            </a:r>
            <a:r>
              <a:rPr lang="it-IT" dirty="0" err="1"/>
              <a:t>decline</a:t>
            </a:r>
            <a:r>
              <a:rPr lang="it-IT" dirty="0"/>
              <a:t> (Hassenstab et al., 2015)</a:t>
            </a:r>
          </a:p>
          <a:p>
            <a:r>
              <a:rPr lang="it-IT" dirty="0"/>
              <a:t>In short, </a:t>
            </a:r>
            <a:r>
              <a:rPr lang="it-IT" dirty="0" err="1"/>
              <a:t>traditional</a:t>
            </a:r>
            <a:r>
              <a:rPr lang="it-IT" dirty="0"/>
              <a:t> testing schema </a:t>
            </a:r>
            <a:r>
              <a:rPr lang="it-IT" dirty="0" err="1"/>
              <a:t>cannot</a:t>
            </a:r>
            <a:r>
              <a:rPr lang="it-IT" dirty="0"/>
              <a:t> </a:t>
            </a:r>
            <a:r>
              <a:rPr lang="it-IT" dirty="0" err="1"/>
              <a:t>identify</a:t>
            </a:r>
            <a:r>
              <a:rPr lang="it-IT" dirty="0"/>
              <a:t> </a:t>
            </a:r>
            <a:r>
              <a:rPr lang="it-IT" dirty="0" err="1"/>
              <a:t>valuable</a:t>
            </a:r>
            <a:r>
              <a:rPr lang="it-IT" dirty="0"/>
              <a:t> sources of information (Nicosia et al. 2023) 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20AF3B19-4363-4C15-87CF-FE6EB7903491}"/>
              </a:ext>
            </a:extLst>
          </p:cNvPr>
          <p:cNvSpPr txBox="1"/>
          <p:nvPr/>
        </p:nvSpPr>
        <p:spPr>
          <a:xfrm>
            <a:off x="344487" y="398176"/>
            <a:ext cx="11525249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it-IT" sz="3200" b="1" dirty="0">
                <a:solidFill>
                  <a:schemeClr val="bg1"/>
                </a:solidFill>
              </a:rPr>
              <a:t>The </a:t>
            </a:r>
            <a:r>
              <a:rPr lang="it-IT" sz="3200" b="1" dirty="0" err="1">
                <a:solidFill>
                  <a:schemeClr val="bg1"/>
                </a:solidFill>
              </a:rPr>
              <a:t>problem</a:t>
            </a:r>
            <a:r>
              <a:rPr lang="it-IT" sz="3200" b="1" dirty="0">
                <a:solidFill>
                  <a:schemeClr val="bg1"/>
                </a:solidFill>
              </a:rPr>
              <a:t> of learning </a:t>
            </a:r>
            <a:r>
              <a:rPr lang="it-IT" sz="3200" b="1" dirty="0" err="1">
                <a:solidFill>
                  <a:schemeClr val="bg1"/>
                </a:solidFill>
              </a:rPr>
              <a:t>effects</a:t>
            </a:r>
            <a:endParaRPr lang="it-IT" sz="3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7855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20CCCFB6-3DA8-570E-8767-8BE0ACC5DF8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it-IT"/>
              <a:t>r.guidotti1@campus.unimib.it</a:t>
            </a:r>
            <a:endParaRPr lang="it-IT" dirty="0"/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1A129A6A-16E0-BB75-C699-50EE111271A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34249B1-7958-42CE-A75B-95AF4DFD3793}" type="slidenum">
              <a:rPr lang="it-IT" smtClean="0"/>
              <a:pPr/>
              <a:t>6</a:t>
            </a:fld>
            <a:endParaRPr lang="it-IT" dirty="0"/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2B01FDF7-C20B-16BD-5688-364DED55C5AB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344487" y="1447273"/>
            <a:ext cx="11525250" cy="3642312"/>
          </a:xfrm>
        </p:spPr>
        <p:txBody>
          <a:bodyPr numCol="2">
            <a:normAutofit/>
          </a:bodyPr>
          <a:lstStyle/>
          <a:p>
            <a:r>
              <a:rPr lang="it-IT" dirty="0"/>
              <a:t>In </a:t>
            </a:r>
            <a:r>
              <a:rPr lang="it-IT" dirty="0" err="1"/>
              <a:t>Alzheimer’s</a:t>
            </a:r>
            <a:r>
              <a:rPr lang="it-IT" dirty="0"/>
              <a:t> </a:t>
            </a:r>
            <a:r>
              <a:rPr lang="it-IT" dirty="0" err="1"/>
              <a:t>disease</a:t>
            </a:r>
            <a:r>
              <a:rPr lang="it-IT" dirty="0"/>
              <a:t> and </a:t>
            </a:r>
            <a:r>
              <a:rPr lang="it-IT" dirty="0" err="1"/>
              <a:t>related</a:t>
            </a:r>
            <a:r>
              <a:rPr lang="it-IT" dirty="0"/>
              <a:t> </a:t>
            </a:r>
            <a:r>
              <a:rPr lang="it-IT" dirty="0" err="1"/>
              <a:t>dementias</a:t>
            </a:r>
            <a:r>
              <a:rPr lang="it-IT" dirty="0"/>
              <a:t> (ADRD), </a:t>
            </a:r>
            <a:r>
              <a:rPr lang="it-IT" dirty="0" err="1"/>
              <a:t>there</a:t>
            </a:r>
            <a:r>
              <a:rPr lang="it-IT" dirty="0"/>
              <a:t> </a:t>
            </a:r>
            <a:r>
              <a:rPr lang="it-IT" dirty="0" err="1"/>
              <a:t>is</a:t>
            </a:r>
            <a:r>
              <a:rPr lang="it-IT" dirty="0"/>
              <a:t> a </a:t>
            </a:r>
            <a:r>
              <a:rPr lang="it-IT" b="1" dirty="0"/>
              <a:t>long </a:t>
            </a:r>
            <a:r>
              <a:rPr lang="it-IT" b="1" dirty="0" err="1"/>
              <a:t>preclinical</a:t>
            </a:r>
            <a:r>
              <a:rPr lang="it-IT" b="1" dirty="0"/>
              <a:t> </a:t>
            </a:r>
            <a:r>
              <a:rPr lang="it-IT" b="1" dirty="0" err="1"/>
              <a:t>phase</a:t>
            </a:r>
            <a:r>
              <a:rPr lang="it-IT" dirty="0"/>
              <a:t> </a:t>
            </a:r>
            <a:r>
              <a:rPr lang="it-IT" dirty="0" err="1"/>
              <a:t>before</a:t>
            </a:r>
            <a:r>
              <a:rPr lang="it-IT" dirty="0"/>
              <a:t> </a:t>
            </a:r>
            <a:r>
              <a:rPr lang="it-IT" dirty="0" err="1"/>
              <a:t>diagnosis</a:t>
            </a:r>
            <a:r>
              <a:rPr lang="it-IT" dirty="0"/>
              <a:t>.</a:t>
            </a:r>
          </a:p>
          <a:p>
            <a:r>
              <a:rPr lang="it-IT" dirty="0"/>
              <a:t>Early-stage </a:t>
            </a:r>
            <a:r>
              <a:rPr lang="it-IT" dirty="0" err="1"/>
              <a:t>detection</a:t>
            </a:r>
            <a:r>
              <a:rPr lang="it-IT" dirty="0"/>
              <a:t> </a:t>
            </a:r>
            <a:r>
              <a:rPr lang="it-IT" dirty="0" err="1"/>
              <a:t>focuses</a:t>
            </a:r>
            <a:r>
              <a:rPr lang="it-IT" dirty="0"/>
              <a:t> </a:t>
            </a:r>
            <a:r>
              <a:rPr lang="it-IT" dirty="0" err="1"/>
              <a:t>mostly</a:t>
            </a:r>
            <a:r>
              <a:rPr lang="it-IT" dirty="0"/>
              <a:t> on </a:t>
            </a:r>
            <a:r>
              <a:rPr lang="it-IT" dirty="0" err="1"/>
              <a:t>biomarkers</a:t>
            </a:r>
            <a:r>
              <a:rPr lang="it-IT" dirty="0"/>
              <a:t> and </a:t>
            </a:r>
            <a:r>
              <a:rPr lang="it-IT" b="1" dirty="0"/>
              <a:t>cognitive </a:t>
            </a:r>
            <a:r>
              <a:rPr lang="it-IT" b="1" dirty="0" err="1"/>
              <a:t>assessments</a:t>
            </a:r>
            <a:r>
              <a:rPr lang="it-IT" b="1" dirty="0"/>
              <a:t>.</a:t>
            </a:r>
          </a:p>
          <a:p>
            <a:r>
              <a:rPr lang="it-IT" dirty="0" err="1"/>
              <a:t>As</a:t>
            </a:r>
            <a:r>
              <a:rPr lang="it-IT" dirty="0"/>
              <a:t> Polk et al. (2025) point out, </a:t>
            </a:r>
            <a:r>
              <a:rPr lang="it-IT" dirty="0" err="1"/>
              <a:t>traditional</a:t>
            </a:r>
            <a:r>
              <a:rPr lang="it-IT" dirty="0"/>
              <a:t> </a:t>
            </a:r>
            <a:r>
              <a:rPr lang="it-IT" dirty="0" err="1"/>
              <a:t>neurospychological</a:t>
            </a:r>
            <a:r>
              <a:rPr lang="it-IT" dirty="0"/>
              <a:t> </a:t>
            </a:r>
            <a:r>
              <a:rPr lang="it-IT" dirty="0" err="1"/>
              <a:t>tests</a:t>
            </a:r>
            <a:r>
              <a:rPr lang="it-IT" dirty="0"/>
              <a:t> are </a:t>
            </a:r>
            <a:r>
              <a:rPr lang="it-IT" dirty="0" err="1"/>
              <a:t>largely</a:t>
            </a:r>
            <a:r>
              <a:rPr lang="it-IT" dirty="0"/>
              <a:t> </a:t>
            </a:r>
            <a:r>
              <a:rPr lang="it-IT" b="1" dirty="0"/>
              <a:t>blind</a:t>
            </a:r>
            <a:r>
              <a:rPr lang="it-IT" dirty="0"/>
              <a:t> to </a:t>
            </a:r>
            <a:r>
              <a:rPr lang="it-IT" dirty="0" err="1"/>
              <a:t>these</a:t>
            </a:r>
            <a:r>
              <a:rPr lang="it-IT" dirty="0"/>
              <a:t> </a:t>
            </a:r>
            <a:r>
              <a:rPr lang="it-IT" dirty="0" err="1"/>
              <a:t>preclinical</a:t>
            </a:r>
            <a:r>
              <a:rPr lang="it-IT" dirty="0"/>
              <a:t> </a:t>
            </a:r>
            <a:r>
              <a:rPr lang="it-IT" dirty="0" err="1"/>
              <a:t>changes</a:t>
            </a:r>
            <a:endParaRPr lang="it-IT" dirty="0"/>
          </a:p>
          <a:p>
            <a:r>
              <a:rPr lang="it-IT" dirty="0"/>
              <a:t>EMA-like designs can show </a:t>
            </a:r>
            <a:r>
              <a:rPr lang="it-IT" dirty="0" err="1"/>
              <a:t>evidence</a:t>
            </a:r>
            <a:r>
              <a:rPr lang="it-IT" dirty="0"/>
              <a:t> of </a:t>
            </a:r>
            <a:r>
              <a:rPr lang="it-IT" dirty="0" err="1"/>
              <a:t>early</a:t>
            </a:r>
            <a:r>
              <a:rPr lang="it-IT" dirty="0"/>
              <a:t> </a:t>
            </a:r>
            <a:r>
              <a:rPr lang="it-IT" dirty="0" err="1"/>
              <a:t>changes</a:t>
            </a:r>
            <a:r>
              <a:rPr lang="it-IT" dirty="0"/>
              <a:t> (Papp et al. 2025)</a:t>
            </a:r>
          </a:p>
          <a:p>
            <a:r>
              <a:rPr lang="it-IT" dirty="0" err="1"/>
              <a:t>We</a:t>
            </a:r>
            <a:r>
              <a:rPr lang="it-IT" dirty="0"/>
              <a:t> can </a:t>
            </a:r>
            <a:r>
              <a:rPr lang="it-IT" dirty="0" err="1"/>
              <a:t>also</a:t>
            </a:r>
            <a:r>
              <a:rPr lang="it-IT" dirty="0"/>
              <a:t> relate </a:t>
            </a:r>
            <a:r>
              <a:rPr lang="it-IT" dirty="0" err="1"/>
              <a:t>this</a:t>
            </a:r>
            <a:r>
              <a:rPr lang="it-IT" dirty="0"/>
              <a:t> to biomarker </a:t>
            </a:r>
            <a:r>
              <a:rPr lang="it-IT" dirty="0" err="1"/>
              <a:t>changes</a:t>
            </a:r>
            <a:r>
              <a:rPr lang="it-IT" dirty="0"/>
              <a:t>.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9C801693-06BE-0F95-A6B3-5254FD93DAEF}"/>
              </a:ext>
            </a:extLst>
          </p:cNvPr>
          <p:cNvSpPr txBox="1"/>
          <p:nvPr/>
        </p:nvSpPr>
        <p:spPr>
          <a:xfrm>
            <a:off x="344487" y="398176"/>
            <a:ext cx="11525249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it-IT" sz="3200" b="1" dirty="0">
                <a:solidFill>
                  <a:schemeClr val="bg1"/>
                </a:solidFill>
              </a:rPr>
              <a:t>An </a:t>
            </a:r>
            <a:r>
              <a:rPr lang="it-IT" sz="3200" b="1" dirty="0" err="1">
                <a:solidFill>
                  <a:schemeClr val="bg1"/>
                </a:solidFill>
              </a:rPr>
              <a:t>example</a:t>
            </a:r>
            <a:r>
              <a:rPr lang="it-IT" sz="3200" b="1" dirty="0">
                <a:solidFill>
                  <a:schemeClr val="bg1"/>
                </a:solidFill>
              </a:rPr>
              <a:t>: ADRD</a:t>
            </a:r>
          </a:p>
        </p:txBody>
      </p:sp>
    </p:spTree>
    <p:extLst>
      <p:ext uri="{BB962C8B-B14F-4D97-AF65-F5344CB8AC3E}">
        <p14:creationId xmlns:p14="http://schemas.microsoft.com/office/powerpoint/2010/main" val="3689343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13B4A544-A8F6-F3DC-F62F-608E075EFF3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it-IT"/>
              <a:t>r.guidotti1@campus.unimib.it</a:t>
            </a:r>
            <a:endParaRPr lang="it-IT" dirty="0"/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BFDBEFCB-705D-5769-F851-FEB85E7A3C1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34249B1-7958-42CE-A75B-95AF4DFD3793}" type="slidenum">
              <a:rPr lang="it-IT" smtClean="0"/>
              <a:pPr/>
              <a:t>7</a:t>
            </a:fld>
            <a:endParaRPr lang="it-IT" dirty="0"/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E5D7DBF3-1DA9-EEB0-A6A3-BCEDA7DD8E1B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344488" y="1638300"/>
            <a:ext cx="11525250" cy="3947688"/>
          </a:xfrm>
        </p:spPr>
        <p:txBody>
          <a:bodyPr numCol="2"/>
          <a:lstStyle/>
          <a:p>
            <a:r>
              <a:rPr lang="it-IT" dirty="0" err="1"/>
              <a:t>We</a:t>
            </a:r>
            <a:r>
              <a:rPr lang="it-IT" dirty="0"/>
              <a:t> </a:t>
            </a:r>
            <a:r>
              <a:rPr lang="it-IT" dirty="0" err="1"/>
              <a:t>argue</a:t>
            </a:r>
            <a:r>
              <a:rPr lang="it-IT" dirty="0"/>
              <a:t> </a:t>
            </a:r>
            <a:r>
              <a:rPr lang="it-IT" dirty="0" err="1"/>
              <a:t>here</a:t>
            </a:r>
            <a:r>
              <a:rPr lang="it-IT" dirty="0"/>
              <a:t> </a:t>
            </a:r>
            <a:r>
              <a:rPr lang="it-IT" dirty="0" err="1"/>
              <a:t>that</a:t>
            </a:r>
            <a:r>
              <a:rPr lang="it-IT" dirty="0"/>
              <a:t> </a:t>
            </a:r>
            <a:r>
              <a:rPr lang="it-IT" dirty="0" err="1"/>
              <a:t>we</a:t>
            </a:r>
            <a:r>
              <a:rPr lang="it-IT" dirty="0"/>
              <a:t> are </a:t>
            </a:r>
            <a:r>
              <a:rPr lang="it-IT" dirty="0" err="1"/>
              <a:t>able</a:t>
            </a:r>
            <a:r>
              <a:rPr lang="it-IT" dirty="0"/>
              <a:t> to </a:t>
            </a:r>
            <a:r>
              <a:rPr lang="it-IT" dirty="0" err="1"/>
              <a:t>capture</a:t>
            </a:r>
            <a:r>
              <a:rPr lang="it-IT" dirty="0"/>
              <a:t> </a:t>
            </a:r>
            <a:r>
              <a:rPr lang="it-IT" dirty="0" err="1"/>
              <a:t>these</a:t>
            </a:r>
            <a:r>
              <a:rPr lang="it-IT" dirty="0"/>
              <a:t> </a:t>
            </a:r>
            <a:r>
              <a:rPr lang="it-IT" dirty="0" err="1"/>
              <a:t>effects</a:t>
            </a:r>
            <a:r>
              <a:rPr lang="it-IT" dirty="0"/>
              <a:t> – thanks to the EMA </a:t>
            </a:r>
            <a:r>
              <a:rPr lang="it-IT" dirty="0" err="1"/>
              <a:t>measurement</a:t>
            </a:r>
            <a:r>
              <a:rPr lang="it-IT" dirty="0"/>
              <a:t> </a:t>
            </a:r>
            <a:r>
              <a:rPr lang="it-IT" dirty="0" err="1"/>
              <a:t>protocol</a:t>
            </a:r>
            <a:endParaRPr lang="it-IT" dirty="0"/>
          </a:p>
          <a:p>
            <a:r>
              <a:rPr lang="it-IT" dirty="0"/>
              <a:t>Oravecz et al. (2022) </a:t>
            </a:r>
            <a:r>
              <a:rPr lang="it-IT" dirty="0" err="1"/>
              <a:t>showed</a:t>
            </a:r>
            <a:r>
              <a:rPr lang="it-IT" dirty="0"/>
              <a:t> </a:t>
            </a:r>
            <a:r>
              <a:rPr lang="it-IT" dirty="0" err="1"/>
              <a:t>that</a:t>
            </a:r>
            <a:r>
              <a:rPr lang="it-IT" dirty="0"/>
              <a:t> the </a:t>
            </a:r>
            <a:r>
              <a:rPr lang="it-IT" b="1" dirty="0" err="1"/>
              <a:t>Bayesian</a:t>
            </a:r>
            <a:r>
              <a:rPr lang="it-IT" b="1" dirty="0"/>
              <a:t> double </a:t>
            </a:r>
            <a:r>
              <a:rPr lang="it-IT" b="1" dirty="0" err="1"/>
              <a:t>exponential</a:t>
            </a:r>
            <a:r>
              <a:rPr lang="it-IT" b="1" dirty="0"/>
              <a:t> model </a:t>
            </a:r>
            <a:r>
              <a:rPr lang="it-IT" dirty="0"/>
              <a:t>can separate practice from </a:t>
            </a:r>
            <a:r>
              <a:rPr lang="it-IT" dirty="0" err="1"/>
              <a:t>change</a:t>
            </a:r>
            <a:r>
              <a:rPr lang="it-IT" dirty="0"/>
              <a:t> in </a:t>
            </a:r>
            <a:r>
              <a:rPr lang="it-IT" dirty="0" err="1"/>
              <a:t>measurement</a:t>
            </a:r>
            <a:r>
              <a:rPr lang="it-IT" dirty="0"/>
              <a:t> burst design:</a:t>
            </a:r>
          </a:p>
          <a:p>
            <a:pPr lvl="1"/>
            <a:r>
              <a:rPr lang="it-IT" dirty="0"/>
              <a:t>One </a:t>
            </a:r>
            <a:r>
              <a:rPr lang="it-IT" dirty="0" err="1"/>
              <a:t>exponential</a:t>
            </a:r>
            <a:r>
              <a:rPr lang="it-IT" dirty="0"/>
              <a:t> for learning </a:t>
            </a:r>
            <a:r>
              <a:rPr lang="it-IT" b="1" dirty="0" err="1"/>
              <a:t>within</a:t>
            </a:r>
            <a:r>
              <a:rPr lang="it-IT" b="1" dirty="0"/>
              <a:t> </a:t>
            </a:r>
            <a:r>
              <a:rPr lang="it-IT" dirty="0"/>
              <a:t>a burst;</a:t>
            </a:r>
          </a:p>
          <a:p>
            <a:pPr lvl="1"/>
            <a:r>
              <a:rPr lang="it-IT" dirty="0" err="1"/>
              <a:t>Another</a:t>
            </a:r>
            <a:r>
              <a:rPr lang="it-IT" dirty="0"/>
              <a:t> for </a:t>
            </a:r>
            <a:r>
              <a:rPr lang="it-IT" dirty="0" err="1"/>
              <a:t>change</a:t>
            </a:r>
            <a:r>
              <a:rPr lang="it-IT" dirty="0"/>
              <a:t> </a:t>
            </a:r>
            <a:r>
              <a:rPr lang="it-IT" b="1" dirty="0" err="1"/>
              <a:t>across</a:t>
            </a:r>
            <a:r>
              <a:rPr lang="it-IT" b="1" dirty="0"/>
              <a:t> </a:t>
            </a:r>
            <a:r>
              <a:rPr lang="it-IT" dirty="0"/>
              <a:t>bursts.</a:t>
            </a:r>
          </a:p>
          <a:p>
            <a:r>
              <a:rPr lang="it-IT" b="1" dirty="0"/>
              <a:t>Here: </a:t>
            </a:r>
            <a:r>
              <a:rPr lang="it-IT" dirty="0" err="1"/>
              <a:t>within</a:t>
            </a:r>
            <a:r>
              <a:rPr lang="it-IT" dirty="0"/>
              <a:t>-burst component</a:t>
            </a:r>
            <a:endParaRPr lang="it-IT" b="1" dirty="0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D3B8DA9D-4425-7360-FC68-D612D14960B4}"/>
              </a:ext>
            </a:extLst>
          </p:cNvPr>
          <p:cNvSpPr txBox="1"/>
          <p:nvPr/>
        </p:nvSpPr>
        <p:spPr>
          <a:xfrm>
            <a:off x="344487" y="398176"/>
            <a:ext cx="11525249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it-IT" sz="3200" b="1" dirty="0" err="1">
                <a:solidFill>
                  <a:schemeClr val="bg1"/>
                </a:solidFill>
              </a:rPr>
              <a:t>Modeling</a:t>
            </a:r>
            <a:r>
              <a:rPr lang="it-IT" sz="3200" b="1" dirty="0">
                <a:solidFill>
                  <a:schemeClr val="bg1"/>
                </a:solidFill>
              </a:rPr>
              <a:t> </a:t>
            </a:r>
            <a:r>
              <a:rPr lang="it-IT" sz="3200" b="1" dirty="0" err="1">
                <a:solidFill>
                  <a:schemeClr val="bg1"/>
                </a:solidFill>
              </a:rPr>
              <a:t>retest</a:t>
            </a:r>
            <a:r>
              <a:rPr lang="it-IT" sz="3200" b="1" dirty="0">
                <a:solidFill>
                  <a:schemeClr val="bg1"/>
                </a:solidFill>
              </a:rPr>
              <a:t> </a:t>
            </a:r>
            <a:r>
              <a:rPr lang="it-IT" sz="3200" b="1" dirty="0" err="1">
                <a:solidFill>
                  <a:schemeClr val="bg1"/>
                </a:solidFill>
              </a:rPr>
              <a:t>effects</a:t>
            </a:r>
            <a:endParaRPr lang="it-IT" sz="3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1162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8E3AC8A6-3FB8-7CDB-F431-EB13509C055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it-IT"/>
              <a:t>r.guidotti1@campus.unimib.it</a:t>
            </a:r>
            <a:endParaRPr lang="it-IT" dirty="0"/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32A59C16-F041-B1D8-9591-3B49EFE319C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34249B1-7958-42CE-A75B-95AF4DFD3793}" type="slidenum">
              <a:rPr lang="it-IT" smtClean="0"/>
              <a:pPr/>
              <a:t>8</a:t>
            </a:fld>
            <a:endParaRPr lang="it-IT" dirty="0"/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A6EA8EBC-0ED2-E3ED-7B48-ED288B34628E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344488" y="1495425"/>
            <a:ext cx="11525250" cy="4090563"/>
          </a:xfrm>
        </p:spPr>
        <p:txBody>
          <a:bodyPr numCol="1"/>
          <a:lstStyle/>
          <a:p>
            <a:r>
              <a:rPr lang="it-IT" dirty="0" err="1"/>
              <a:t>We</a:t>
            </a:r>
            <a:r>
              <a:rPr lang="it-IT" dirty="0"/>
              <a:t> can model time-</a:t>
            </a:r>
            <a:r>
              <a:rPr lang="it-IT" dirty="0" err="1"/>
              <a:t>dependent</a:t>
            </a:r>
            <a:r>
              <a:rPr lang="it-IT" dirty="0"/>
              <a:t> </a:t>
            </a:r>
            <a:r>
              <a:rPr lang="it-IT" dirty="0" err="1"/>
              <a:t>observations</a:t>
            </a:r>
            <a:r>
              <a:rPr lang="it-IT" dirty="0"/>
              <a:t> (time </a:t>
            </a:r>
            <a:r>
              <a:rPr lang="it-IT" dirty="0" err="1"/>
              <a:t>series</a:t>
            </a:r>
            <a:r>
              <a:rPr lang="it-IT" dirty="0"/>
              <a:t>), </a:t>
            </a:r>
            <a:r>
              <a:rPr lang="it-IT" dirty="0" err="1"/>
              <a:t>broadly</a:t>
            </a:r>
            <a:r>
              <a:rPr lang="it-IT" dirty="0"/>
              <a:t>, in </a:t>
            </a:r>
            <a:r>
              <a:rPr lang="it-IT" dirty="0" err="1"/>
              <a:t>two</a:t>
            </a:r>
            <a:r>
              <a:rPr lang="it-IT" dirty="0"/>
              <a:t> ways:</a:t>
            </a:r>
          </a:p>
          <a:p>
            <a:pPr lvl="1"/>
            <a:endParaRPr lang="it-IT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it-IT" b="1" dirty="0"/>
              <a:t>Discrete time models: </a:t>
            </a:r>
            <a:r>
              <a:rPr lang="it-IT" dirty="0" err="1"/>
              <a:t>spacing</a:t>
            </a:r>
            <a:r>
              <a:rPr lang="it-IT" dirty="0"/>
              <a:t> </a:t>
            </a:r>
            <a:r>
              <a:rPr lang="it-IT" dirty="0" err="1"/>
              <a:t>between</a:t>
            </a:r>
            <a:r>
              <a:rPr lang="it-IT" dirty="0"/>
              <a:t> </a:t>
            </a:r>
            <a:r>
              <a:rPr lang="it-IT" dirty="0" err="1"/>
              <a:t>occasions</a:t>
            </a:r>
            <a:r>
              <a:rPr lang="it-IT" dirty="0"/>
              <a:t> </a:t>
            </a:r>
            <a:r>
              <a:rPr lang="it-IT" dirty="0" err="1"/>
              <a:t>is</a:t>
            </a:r>
            <a:r>
              <a:rPr lang="it-IT" dirty="0"/>
              <a:t> </a:t>
            </a:r>
            <a:r>
              <a:rPr lang="it-IT" dirty="0" err="1"/>
              <a:t>fixed</a:t>
            </a:r>
            <a:r>
              <a:rPr lang="it-IT" dirty="0"/>
              <a:t>;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it-IT" b="1" dirty="0" err="1"/>
              <a:t>Continuous</a:t>
            </a:r>
            <a:r>
              <a:rPr lang="it-IT" b="1" dirty="0"/>
              <a:t> time models: </a:t>
            </a:r>
            <a:r>
              <a:rPr lang="it-IT" dirty="0"/>
              <a:t>no </a:t>
            </a:r>
            <a:r>
              <a:rPr lang="it-IT" dirty="0" err="1"/>
              <a:t>such</a:t>
            </a:r>
            <a:r>
              <a:rPr lang="it-IT" dirty="0"/>
              <a:t> </a:t>
            </a:r>
            <a:r>
              <a:rPr lang="it-IT" dirty="0" err="1"/>
              <a:t>assumption</a:t>
            </a:r>
            <a:r>
              <a:rPr lang="it-IT" dirty="0"/>
              <a:t>, </a:t>
            </a:r>
            <a:r>
              <a:rPr lang="it-IT" dirty="0" err="1"/>
              <a:t>intervals</a:t>
            </a:r>
            <a:r>
              <a:rPr lang="it-IT" dirty="0"/>
              <a:t> </a:t>
            </a:r>
            <a:r>
              <a:rPr lang="it-IT" dirty="0" err="1"/>
              <a:t>have</a:t>
            </a:r>
            <a:r>
              <a:rPr lang="it-IT" dirty="0"/>
              <a:t> </a:t>
            </a:r>
            <a:r>
              <a:rPr lang="it-IT" dirty="0" err="1"/>
              <a:t>variable</a:t>
            </a:r>
            <a:r>
              <a:rPr lang="it-IT" dirty="0"/>
              <a:t> </a:t>
            </a:r>
            <a:r>
              <a:rPr lang="it-IT" dirty="0" err="1"/>
              <a:t>length</a:t>
            </a:r>
            <a:endParaRPr lang="it-IT" dirty="0"/>
          </a:p>
          <a:p>
            <a:pPr lvl="1">
              <a:buFont typeface="Wingdings" panose="05000000000000000000" pitchFamily="2" charset="2"/>
              <a:buChar char="§"/>
            </a:pPr>
            <a:endParaRPr lang="it-IT" b="1" dirty="0"/>
          </a:p>
          <a:p>
            <a:r>
              <a:rPr lang="it-IT" dirty="0"/>
              <a:t>Here </a:t>
            </a:r>
            <a:r>
              <a:rPr lang="it-IT" dirty="0" err="1"/>
              <a:t>we</a:t>
            </a:r>
            <a:r>
              <a:rPr lang="it-IT" dirty="0"/>
              <a:t> propose a </a:t>
            </a:r>
            <a:r>
              <a:rPr lang="it-IT" dirty="0" err="1"/>
              <a:t>continuous</a:t>
            </a:r>
            <a:r>
              <a:rPr lang="it-IT" dirty="0"/>
              <a:t> time model with time-</a:t>
            </a:r>
            <a:r>
              <a:rPr lang="it-IT" dirty="0" err="1"/>
              <a:t>varying</a:t>
            </a:r>
            <a:r>
              <a:rPr lang="it-IT" dirty="0"/>
              <a:t> </a:t>
            </a:r>
            <a:r>
              <a:rPr lang="it-IT" dirty="0" err="1"/>
              <a:t>level</a:t>
            </a:r>
            <a:r>
              <a:rPr lang="it-IT" dirty="0"/>
              <a:t>: the </a:t>
            </a:r>
            <a:r>
              <a:rPr lang="it-IT" b="1" dirty="0"/>
              <a:t>Ornstein-</a:t>
            </a:r>
            <a:r>
              <a:rPr lang="it-IT" b="1" dirty="0" err="1"/>
              <a:t>Uhlenbeck</a:t>
            </a:r>
            <a:r>
              <a:rPr lang="it-IT" b="1" dirty="0"/>
              <a:t> + NEM 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E971DA87-124C-A707-8620-661B07596105}"/>
              </a:ext>
            </a:extLst>
          </p:cNvPr>
          <p:cNvSpPr txBox="1"/>
          <p:nvPr/>
        </p:nvSpPr>
        <p:spPr>
          <a:xfrm>
            <a:off x="344487" y="398176"/>
            <a:ext cx="11525249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it-IT" sz="3200" b="1" dirty="0">
                <a:solidFill>
                  <a:schemeClr val="bg1"/>
                </a:solidFill>
              </a:rPr>
              <a:t>Statistical framework</a:t>
            </a:r>
          </a:p>
        </p:txBody>
      </p:sp>
    </p:spTree>
    <p:extLst>
      <p:ext uri="{BB962C8B-B14F-4D97-AF65-F5344CB8AC3E}">
        <p14:creationId xmlns:p14="http://schemas.microsoft.com/office/powerpoint/2010/main" val="1678952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91A94751-B6AE-94EB-5618-B0C96C444A2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it-IT"/>
              <a:t>r.guidotti1@campus.unimib.it</a:t>
            </a:r>
            <a:endParaRPr lang="it-IT" dirty="0"/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03A6FF39-CE5B-CF90-F205-E96ACE81618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34249B1-7958-42CE-A75B-95AF4DFD3793}" type="slidenum">
              <a:rPr lang="it-IT" smtClean="0"/>
              <a:pPr/>
              <a:t>9</a:t>
            </a:fld>
            <a:endParaRPr lang="it-IT" dirty="0"/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3D3AA521-5528-9226-5A1E-EF3CB578188B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344488" y="2000250"/>
            <a:ext cx="11525250" cy="3585738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How do we extract meaningful features of cognitive performance from each person’s high-frequency assessments?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How do we separate true cognitive ability from retest learning?</a:t>
            </a:r>
            <a:r>
              <a:rPr lang="it-IT" dirty="0"/>
              <a:t> 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64CC527C-ED59-EA91-0948-7C87FB04EC64}"/>
              </a:ext>
            </a:extLst>
          </p:cNvPr>
          <p:cNvSpPr txBox="1"/>
          <p:nvPr/>
        </p:nvSpPr>
        <p:spPr>
          <a:xfrm>
            <a:off x="344487" y="398176"/>
            <a:ext cx="11525249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it-IT" sz="3200" b="1" dirty="0">
                <a:solidFill>
                  <a:schemeClr val="bg1"/>
                </a:solidFill>
              </a:rPr>
              <a:t>Key </a:t>
            </a:r>
            <a:r>
              <a:rPr lang="it-IT" sz="3200" b="1" dirty="0" err="1">
                <a:solidFill>
                  <a:schemeClr val="bg1"/>
                </a:solidFill>
              </a:rPr>
              <a:t>questions</a:t>
            </a:r>
            <a:endParaRPr lang="it-IT" sz="3200" b="1" dirty="0">
              <a:solidFill>
                <a:schemeClr val="bg1"/>
              </a:solidFill>
            </a:endParaRP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4C8F7252-31D1-AA5F-6490-0BCC6F2F917D}"/>
              </a:ext>
            </a:extLst>
          </p:cNvPr>
          <p:cNvSpPr txBox="1"/>
          <p:nvPr/>
        </p:nvSpPr>
        <p:spPr>
          <a:xfrm>
            <a:off x="1495425" y="4415522"/>
            <a:ext cx="920115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2400" b="1" dirty="0" err="1"/>
              <a:t>Our</a:t>
            </a:r>
            <a:r>
              <a:rPr lang="it-IT" sz="2400" b="1" dirty="0"/>
              <a:t> </a:t>
            </a:r>
            <a:r>
              <a:rPr lang="it-IT" sz="2400" b="1" dirty="0" err="1"/>
              <a:t>Approach</a:t>
            </a:r>
            <a:r>
              <a:rPr lang="it-IT" sz="2400" dirty="0"/>
              <a:t>: a </a:t>
            </a:r>
            <a:r>
              <a:rPr lang="it-IT" sz="2400" dirty="0" err="1"/>
              <a:t>Bayesian</a:t>
            </a:r>
            <a:r>
              <a:rPr lang="it-IT" sz="2400" dirty="0"/>
              <a:t> multilevel Ornstein–</a:t>
            </a:r>
            <a:r>
              <a:rPr lang="it-IT" sz="2400" dirty="0" err="1"/>
              <a:t>Uhlenbeck</a:t>
            </a:r>
            <a:r>
              <a:rPr lang="it-IT" sz="2400" dirty="0"/>
              <a:t> </a:t>
            </a:r>
            <a:r>
              <a:rPr lang="it-IT" sz="2400" dirty="0" err="1"/>
              <a:t>process</a:t>
            </a:r>
            <a:r>
              <a:rPr lang="it-IT" sz="2400" dirty="0"/>
              <a:t> with a negative </a:t>
            </a:r>
            <a:r>
              <a:rPr lang="it-IT" sz="2400" dirty="0" err="1"/>
              <a:t>exponential</a:t>
            </a:r>
            <a:r>
              <a:rPr lang="it-IT" sz="2400" dirty="0"/>
              <a:t> time-</a:t>
            </a:r>
            <a:r>
              <a:rPr lang="it-IT" sz="2400" dirty="0" err="1"/>
              <a:t>varying</a:t>
            </a:r>
            <a:r>
              <a:rPr lang="it-IT" sz="2400" dirty="0"/>
              <a:t> </a:t>
            </a:r>
            <a:r>
              <a:rPr lang="it-IT" sz="2400" dirty="0" err="1"/>
              <a:t>mean</a:t>
            </a:r>
            <a:r>
              <a:rPr lang="it-IT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58965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7C6879B4-FDCA-A744-1149-337EF842569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it-IT"/>
              <a:t>r.guidotti1@campus.unimib.it</a:t>
            </a:r>
            <a:endParaRPr lang="it-IT" dirty="0"/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B623F279-D26E-14CF-B8C5-675FE482118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34249B1-7958-42CE-A75B-95AF4DFD3793}" type="slidenum">
              <a:rPr lang="it-IT" smtClean="0"/>
              <a:pPr/>
              <a:t>10</a:t>
            </a:fld>
            <a:endParaRPr lang="it-IT" dirty="0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D416E194-7C0B-55CC-4469-6BF103B42AF3}"/>
              </a:ext>
            </a:extLst>
          </p:cNvPr>
          <p:cNvSpPr txBox="1"/>
          <p:nvPr/>
        </p:nvSpPr>
        <p:spPr>
          <a:xfrm>
            <a:off x="344487" y="398176"/>
            <a:ext cx="11525249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it-IT" sz="3200" b="1" dirty="0">
                <a:solidFill>
                  <a:schemeClr val="bg1"/>
                </a:solidFill>
              </a:rPr>
              <a:t>The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id="{D03F3893-E61D-D95B-10BC-42E9B12DA7B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068034" y="1734884"/>
                <a:ext cx="10401590" cy="4208716"/>
              </a:xfrm>
              <a:prstGeom prst="rect">
                <a:avLst/>
              </a:prstGeom>
            </p:spPr>
            <p:txBody>
              <a:bodyPr>
                <a:normAutofit fontScale="32500" lnSpcReduction="20000"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10000"/>
                  </a:lnSpc>
                </a:pPr>
                <a:r>
                  <a:rPr lang="en-US" sz="9600" dirty="0"/>
                  <a:t>A stochastic model obeying the first order SDE:</a:t>
                </a:r>
                <a:br>
                  <a:rPr lang="en-US" sz="9600" dirty="0"/>
                </a:br>
                <a14:m>
                  <m:oMath xmlns:m="http://schemas.openxmlformats.org/officeDocument/2006/math">
                    <m:r>
                      <a:rPr lang="en-US" sz="9600" i="1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sz="9600" i="1">
                        <a:latin typeface="Cambria Math" panose="02040503050406030204" pitchFamily="18" charset="0"/>
                      </a:rPr>
                      <m:t>𝜃</m:t>
                    </m:r>
                    <m:d>
                      <m:dPr>
                        <m:ctrlPr>
                          <a:rPr lang="en-US" sz="9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9600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sz="96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it-IT" sz="9600" b="1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9600" b="1" i="1">
                        <a:latin typeface="Cambria Math" panose="02040503050406030204" pitchFamily="18" charset="0"/>
                      </a:rPr>
                      <m:t>𝜷</m:t>
                    </m:r>
                    <m:d>
                      <m:dPr>
                        <m:ctrlPr>
                          <a:rPr lang="it-IT" sz="9600" b="1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it-IT" sz="9600" b="1" i="1">
                            <a:latin typeface="Cambria Math" panose="02040503050406030204" pitchFamily="18" charset="0"/>
                          </a:rPr>
                          <m:t>𝜽</m:t>
                        </m:r>
                        <m:r>
                          <a:rPr lang="it-IT" sz="9600" b="1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it-IT" sz="9600" b="1" i="1">
                            <a:latin typeface="Cambria Math" panose="02040503050406030204" pitchFamily="18" charset="0"/>
                          </a:rPr>
                          <m:t>𝒕</m:t>
                        </m:r>
                      </m:e>
                    </m:d>
                    <m:r>
                      <a:rPr lang="it-IT" sz="9600" b="1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it-IT" sz="9600" b="1" i="1">
                        <a:latin typeface="Cambria Math" panose="02040503050406030204" pitchFamily="18" charset="0"/>
                      </a:rPr>
                      <m:t>𝒎</m:t>
                    </m:r>
                    <m:r>
                      <a:rPr lang="it-IT" sz="9600" b="1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it-IT" sz="9600" b="1" i="1">
                        <a:latin typeface="Cambria Math" panose="02040503050406030204" pitchFamily="18" charset="0"/>
                      </a:rPr>
                      <m:t>𝒕</m:t>
                    </m:r>
                    <m:r>
                      <a:rPr lang="it-IT" sz="9600" b="1" i="1">
                        <a:latin typeface="Cambria Math" panose="02040503050406030204" pitchFamily="18" charset="0"/>
                      </a:rPr>
                      <m:t>))</m:t>
                    </m:r>
                    <m:r>
                      <a:rPr lang="en-US" sz="9600" i="1">
                        <a:latin typeface="Cambria Math" panose="02040503050406030204" pitchFamily="18" charset="0"/>
                      </a:rPr>
                      <m:t>𝑑𝑡</m:t>
                    </m:r>
                    <m:r>
                      <a:rPr lang="en-US" sz="96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9600" i="1">
                        <a:latin typeface="Cambria Math" panose="02040503050406030204" pitchFamily="18" charset="0"/>
                      </a:rPr>
                      <m:t>𝜎</m:t>
                    </m:r>
                    <m:r>
                      <a:rPr lang="en-US" sz="9600" i="1">
                        <a:latin typeface="Cambria Math" panose="02040503050406030204" pitchFamily="18" charset="0"/>
                      </a:rPr>
                      <m:t>𝑑𝐵</m:t>
                    </m:r>
                    <m:d>
                      <m:dPr>
                        <m:ctrlPr>
                          <a:rPr lang="en-US" sz="9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9600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</m:oMath>
                </a14:m>
                <a:endParaRPr lang="en-US" sz="9600" dirty="0"/>
              </a:p>
              <a:p>
                <a:pPr marL="0" indent="0">
                  <a:lnSpc>
                    <a:spcPct val="110000"/>
                  </a:lnSpc>
                  <a:buFont typeface="Arial" panose="020B0604020202020204" pitchFamily="34" charset="0"/>
                  <a:buNone/>
                </a:pPr>
                <a:r>
                  <a:rPr lang="en-US" sz="9600" dirty="0"/>
                  <a:t>where:</a:t>
                </a:r>
                <a:br>
                  <a:rPr lang="en-US" sz="9600" dirty="0"/>
                </a:br>
                <a14:m>
                  <m:oMathPara xmlns:m="http://schemas.openxmlformats.org/officeDocument/2006/math">
                    <m:oMath>
                      <m:eqArr>
                        <m:eqArrPr>
                          <m:ctrlPr>
                            <a:rPr lang="it-IT" sz="9600" i="1">
                              <a:latin typeface="Cambria Math" panose="02040503050406030204" pitchFamily="18" charset="0"/>
                            </a:rPr>
                          </m:ctrlPr>
                        </m:eqArrPr>
                        <m:e>
                          <m:r>
                            <a:rPr lang="it-IT" sz="9600" i="1">
                              <a:latin typeface="Cambria Math" panose="02040503050406030204" pitchFamily="18" charset="0"/>
                            </a:rPr>
                            <m:t>𝑚</m:t>
                          </m:r>
                          <m:d>
                            <m:dPr>
                              <m:ctrlPr>
                                <a:rPr lang="it-IT" sz="9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it-IT" sz="9600" i="1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</m:d>
                          <m:r>
                            <a:rPr lang="it-IT" sz="9600" i="1">
                              <a:latin typeface="Cambria Math" panose="02040503050406030204" pitchFamily="18" charset="0"/>
                            </a:rPr>
                            <m:t>=</m:t>
                          </m:r>
                          <m:sSub>
                            <m:sSubPr>
                              <m:ctrlPr>
                                <a:rPr lang="it-IT" sz="9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sz="9600" i="1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it-IT" sz="9600" i="1">
                                  <a:latin typeface="Cambria Math" panose="02040503050406030204" pitchFamily="18" charset="0"/>
                                </a:rPr>
                                <m:t>𝑇𝑉</m:t>
                              </m:r>
                            </m:sub>
                          </m:sSub>
                          <m:d>
                            <m:dPr>
                              <m:ctrlPr>
                                <a:rPr lang="it-IT" sz="9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it-IT" sz="96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it-IT" sz="9600" i="1">
                                      <a:latin typeface="Cambria Math" panose="02040503050406030204" pitchFamily="18" charset="0"/>
                                    </a:rPr>
                                    <m:t>𝑍</m:t>
                                  </m:r>
                                </m:e>
                                <m:sub>
                                  <m:r>
                                    <a:rPr lang="it-IT" sz="9600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</m:sSub>
                            </m:e>
                          </m:d>
                          <m:r>
                            <a:rPr lang="it-IT" sz="9600" i="1">
                              <a:latin typeface="Cambria Math" panose="02040503050406030204" pitchFamily="18" charset="0"/>
                            </a:rPr>
                            <m:t>,                                       </m:t>
                          </m:r>
                          <m:r>
                            <a:rPr lang="it-IT" sz="9600" i="1">
                              <a:latin typeface="Cambria Math" panose="02040503050406030204" pitchFamily="18" charset="0"/>
                            </a:rPr>
                            <m:t>𝑢</m:t>
                          </m:r>
                          <m:r>
                            <a:rPr lang="it-IT" sz="9600" i="1">
                              <a:latin typeface="Cambria Math" panose="02040503050406030204" pitchFamily="18" charset="0"/>
                            </a:rPr>
                            <m:t> ∈</m:t>
                          </m:r>
                          <m:d>
                            <m:dPr>
                              <m:endChr m:val="]"/>
                              <m:ctrlPr>
                                <a:rPr lang="it-IT" sz="9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it-IT" sz="960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it-IT" sz="9600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it-IT" sz="96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e>
                      </m:eqArr>
                    </m:oMath>
                  </m:oMathPara>
                </a14:m>
                <a:endParaRPr lang="it-IT" sz="9600" dirty="0"/>
              </a:p>
              <a:p>
                <a:pPr marL="0" indent="0">
                  <a:buFont typeface="Arial" panose="020B0604020202020204" pitchFamily="34" charset="0"/>
                  <a:buNone/>
                </a:pPr>
                <a:r>
                  <a:rPr lang="it-IT" sz="9600" dirty="0" err="1"/>
                  <a:t>where</a:t>
                </a:r>
                <a:r>
                  <a:rPr lang="it-IT" sz="96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it-IT" sz="9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9600" i="1">
                            <a:latin typeface="Cambria Math" panose="02040503050406030204" pitchFamily="18" charset="0"/>
                          </a:rPr>
                          <m:t>𝑍</m:t>
                        </m:r>
                      </m:e>
                      <m:sub>
                        <m:r>
                          <a:rPr lang="it-IT" sz="9600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it-IT" sz="9600" dirty="0"/>
                  <a:t> </a:t>
                </a:r>
                <a:r>
                  <a:rPr lang="it-IT" sz="9600" dirty="0" err="1"/>
                  <a:t>represents</a:t>
                </a:r>
                <a:r>
                  <a:rPr lang="it-IT" sz="9600" dirty="0"/>
                  <a:t> the </a:t>
                </a:r>
                <a:r>
                  <a:rPr lang="it-IT" sz="9600" dirty="0" err="1"/>
                  <a:t>ordinal</a:t>
                </a:r>
                <a:r>
                  <a:rPr lang="it-IT" sz="9600" dirty="0"/>
                  <a:t> </a:t>
                </a:r>
                <a:r>
                  <a:rPr lang="it-IT" sz="9600" dirty="0" err="1"/>
                  <a:t>measurement</a:t>
                </a:r>
                <a:r>
                  <a:rPr lang="it-IT" sz="9600" dirty="0"/>
                  <a:t> time i.e. </a:t>
                </a:r>
                <a:r>
                  <a:rPr lang="it-IT" sz="9600" b="1" dirty="0" err="1"/>
                  <a:t>exposure</a:t>
                </a:r>
                <a:r>
                  <a:rPr lang="it-IT" sz="9600" dirty="0"/>
                  <a:t>. </a:t>
                </a:r>
              </a:p>
              <a:p>
                <a:pPr marL="0" indent="0">
                  <a:buFont typeface="Arial" panose="020B0604020202020204" pitchFamily="34" charset="0"/>
                  <a:buNone/>
                </a:pPr>
                <a:r>
                  <a:rPr lang="it-IT" sz="9600" dirty="0" err="1"/>
                  <a:t>Moreover</a:t>
                </a:r>
                <a:r>
                  <a:rPr lang="it-IT" sz="9600" dirty="0"/>
                  <a:t>:</a:t>
                </a:r>
              </a:p>
              <a:p>
                <a:pPr marL="0" indent="0">
                  <a:buFont typeface="Arial" panose="020B0604020202020204" pitchFamily="34" charset="0"/>
                  <a:buNone/>
                </a:pPr>
                <a14:m>
                  <m:oMathPara xmlns:m="http://schemas.openxmlformats.org/officeDocument/2006/math">
                    <m:oMath>
                      <m:eqArr>
                        <m:eqArrPr>
                          <m:ctrlPr>
                            <a:rPr lang="it-IT" sz="9600" i="1">
                              <a:latin typeface="Cambria Math" panose="02040503050406030204" pitchFamily="18" charset="0"/>
                            </a:rPr>
                          </m:ctrlPr>
                        </m:eqArrPr>
                        <m:e>
                          <m:sSub>
                            <m:sSubPr>
                              <m:ctrlPr>
                                <a:rPr lang="it-IT" sz="9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sz="9600" i="1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it-IT" sz="9600" i="1">
                                  <a:latin typeface="Cambria Math" panose="02040503050406030204" pitchFamily="18" charset="0"/>
                                </a:rPr>
                                <m:t>𝑇𝑉</m:t>
                              </m:r>
                            </m:sub>
                          </m:sSub>
                          <m:d>
                            <m:dPr>
                              <m:ctrlPr>
                                <a:rPr lang="it-IT" sz="9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it-IT" sz="96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it-IT" sz="9600" i="1">
                                      <a:latin typeface="Cambria Math" panose="02040503050406030204" pitchFamily="18" charset="0"/>
                                    </a:rPr>
                                    <m:t>𝑍</m:t>
                                  </m:r>
                                </m:e>
                                <m:sub>
                                  <m:r>
                                    <a:rPr lang="it-IT" sz="9600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</m:sSub>
                            </m:e>
                          </m:d>
                          <m:r>
                            <a:rPr lang="it-IT" sz="9600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it-IT" sz="9600" i="1">
                              <a:latin typeface="Cambria Math" panose="02040503050406030204" pitchFamily="18" charset="0"/>
                            </a:rPr>
                            <m:t>𝜇</m:t>
                          </m:r>
                          <m:r>
                            <a:rPr lang="it-IT" sz="9600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it-IT" sz="9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sz="9600" i="1">
                                  <a:latin typeface="Cambria Math" panose="02040503050406030204" pitchFamily="18" charset="0"/>
                                </a:rPr>
                                <m:t>𝛿</m:t>
                              </m:r>
                            </m:e>
                            <m:sub>
                              <m:r>
                                <a:rPr lang="it-IT" sz="9600" i="1">
                                  <a:latin typeface="Cambria Math" panose="02040503050406030204" pitchFamily="18" charset="0"/>
                                </a:rPr>
                                <m:t>𝑔𝑎𝑖𝑛</m:t>
                              </m:r>
                            </m:sub>
                          </m:sSub>
                          <m:sSup>
                            <m:sSupPr>
                              <m:ctrlPr>
                                <a:rPr lang="it-IT" sz="96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it-IT" sz="96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it-IT" sz="96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it-IT" sz="96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it-IT" sz="9600" i="1">
                                      <a:latin typeface="Cambria Math" panose="02040503050406030204" pitchFamily="18" charset="0"/>
                                    </a:rPr>
                                    <m:t>𝛿</m:t>
                                  </m:r>
                                </m:e>
                                <m:sub>
                                  <m:r>
                                    <a:rPr lang="it-IT" sz="9600" i="1">
                                      <a:latin typeface="Cambria Math" panose="02040503050406030204" pitchFamily="18" charset="0"/>
                                    </a:rPr>
                                    <m:t>𝑙𝑒𝑎𝑟𝑛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it-IT" sz="960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it-IT" sz="9600">
                                      <a:latin typeface="Cambria Math" panose="02040503050406030204" pitchFamily="18" charset="0"/>
                                    </a:rPr>
                                    <m:t>Z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it-IT" sz="9600">
                                      <a:latin typeface="Cambria Math" panose="02040503050406030204" pitchFamily="18" charset="0"/>
                                    </a:rPr>
                                    <m:t>t</m:t>
                                  </m:r>
                                </m:sub>
                              </m:sSub>
                            </m:sup>
                          </m:sSup>
                          <m:r>
                            <a:rPr lang="it-IT" sz="9600" i="1">
                              <a:latin typeface="Cambria Math" panose="02040503050406030204" pitchFamily="18" charset="0"/>
                            </a:rPr>
                            <m:t> ,</m:t>
                          </m:r>
                        </m:e>
                      </m:eqArr>
                      <m:r>
                        <a:rPr lang="it-IT" sz="9600" i="1">
                          <a:latin typeface="Cambria Math" panose="02040503050406030204" pitchFamily="18" charset="0"/>
                        </a:rPr>
                        <m:t>                      </m:t>
                      </m:r>
                      <m:r>
                        <a:rPr lang="it-IT" sz="9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∀ </m:t>
                      </m:r>
                      <m:r>
                        <a:rPr lang="it-IT" sz="9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𝑢</m:t>
                      </m:r>
                      <m:r>
                        <a:rPr lang="it-IT" sz="9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∈</m:t>
                      </m:r>
                      <m:d>
                        <m:dPr>
                          <m:endChr m:val="]"/>
                          <m:ctrlPr>
                            <a:rPr lang="it-IT" sz="9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it-IT" sz="9600" i="1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it-IT" sz="96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it-IT" sz="9600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</m:oMath>
                  </m:oMathPara>
                </a14:m>
                <a:br>
                  <a:rPr lang="en-US" dirty="0"/>
                </a:br>
                <a:endParaRPr lang="en-US" dirty="0"/>
              </a:p>
              <a:p>
                <a:pPr marL="0" indent="0">
                  <a:lnSpc>
                    <a:spcPct val="110000"/>
                  </a:lnSpc>
                  <a:buFont typeface="Arial" panose="020B0604020202020204" pitchFamily="34" charset="0"/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id="{D03F3893-E61D-D95B-10BC-42E9B12DA7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8034" y="1734884"/>
                <a:ext cx="10401590" cy="4208716"/>
              </a:xfrm>
              <a:prstGeom prst="rect">
                <a:avLst/>
              </a:prstGeom>
              <a:blipFill>
                <a:blip r:embed="rId2"/>
                <a:stretch>
                  <a:fillRect l="-1406" t="-3043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CasellaDiTesto 8">
                <a:extLst>
                  <a:ext uri="{FF2B5EF4-FFF2-40B4-BE49-F238E27FC236}">
                    <a16:creationId xmlns:a16="http://schemas.microsoft.com/office/drawing/2014/main" id="{53D6F63D-6606-BC94-5ACB-21D02A2EF0C3}"/>
                  </a:ext>
                </a:extLst>
              </p:cNvPr>
              <p:cNvSpPr txBox="1"/>
              <p:nvPr/>
            </p:nvSpPr>
            <p:spPr>
              <a:xfrm>
                <a:off x="1068034" y="5490377"/>
                <a:ext cx="10055932" cy="336887"/>
              </a:xfrm>
              <a:prstGeom prst="rect">
                <a:avLst/>
              </a:prstGeom>
              <a:noFill/>
              <a:ln w="28575">
                <a:solidFill>
                  <a:srgbClr val="00B0F0"/>
                </a:solidFill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it-IT" sz="2000" b="1" i="1" smtClean="0">
                          <a:latin typeface="Cambria Math" panose="02040503050406030204" pitchFamily="18" charset="0"/>
                        </a:rPr>
                        <m:t>𝜷</m:t>
                      </m:r>
                      <m:r>
                        <a:rPr lang="it-IT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it-IT" sz="2000" b="0" i="1" smtClean="0">
                          <a:latin typeface="Cambria Math" panose="02040503050406030204" pitchFamily="18" charset="0"/>
                        </a:rPr>
                        <m:t>𝑎𝑡𝑡𝑟𝑎𝑐𝑡𝑖𝑜𝑛</m:t>
                      </m:r>
                      <m:r>
                        <a:rPr lang="it-IT" sz="2000" b="0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it-IT" sz="2000" b="1" i="1" smtClean="0">
                          <a:latin typeface="Cambria Math" panose="02040503050406030204" pitchFamily="18" charset="0"/>
                        </a:rPr>
                        <m:t>𝝁</m:t>
                      </m:r>
                      <m:r>
                        <a:rPr lang="it-IT" sz="2000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it-IT" sz="2000" b="0" i="1" smtClean="0">
                          <a:latin typeface="Cambria Math" panose="02040503050406030204" pitchFamily="18" charset="0"/>
                        </a:rPr>
                        <m:t>𝑎𝑠𝑦𝑚𝑝𝑡𝑜𝑡𝑖𝑐</m:t>
                      </m:r>
                      <m:r>
                        <a:rPr lang="it-IT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it-IT" sz="2000" b="0" i="1" smtClean="0">
                          <a:latin typeface="Cambria Math" panose="02040503050406030204" pitchFamily="18" charset="0"/>
                        </a:rPr>
                        <m:t>𝑙𝑒𝑣𝑒𝑙</m:t>
                      </m:r>
                      <m:r>
                        <a:rPr lang="it-IT" sz="2000" b="1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it-IT" sz="20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sz="2000" b="1" i="1" smtClean="0">
                              <a:latin typeface="Cambria Math" panose="02040503050406030204" pitchFamily="18" charset="0"/>
                            </a:rPr>
                            <m:t>𝜹</m:t>
                          </m:r>
                        </m:e>
                        <m:sub>
                          <m:r>
                            <a:rPr lang="it-IT" sz="2000" b="1" i="1" smtClean="0">
                              <a:latin typeface="Cambria Math" panose="02040503050406030204" pitchFamily="18" charset="0"/>
                            </a:rPr>
                            <m:t>𝒈𝒂𝒊𝒏</m:t>
                          </m:r>
                        </m:sub>
                      </m:sSub>
                      <m:r>
                        <a:rPr lang="it-IT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it-IT" sz="2000" b="0" i="1" smtClean="0">
                          <a:latin typeface="Cambria Math" panose="02040503050406030204" pitchFamily="18" charset="0"/>
                        </a:rPr>
                        <m:t>𝑝𝑒𝑟𝑓𝑜𝑟𝑚𝑎𝑛𝑐𝑒</m:t>
                      </m:r>
                      <m:r>
                        <a:rPr lang="it-IT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it-IT" sz="2000" b="0" i="1" smtClean="0">
                          <a:latin typeface="Cambria Math" panose="02040503050406030204" pitchFamily="18" charset="0"/>
                        </a:rPr>
                        <m:t>𝑔𝑎𝑖𝑛</m:t>
                      </m:r>
                      <m:r>
                        <a:rPr lang="it-IT" sz="2000" b="1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it-IT" sz="20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sz="2000" b="1" i="1" smtClean="0">
                              <a:latin typeface="Cambria Math" panose="02040503050406030204" pitchFamily="18" charset="0"/>
                            </a:rPr>
                            <m:t>𝜹</m:t>
                          </m:r>
                        </m:e>
                        <m:sub>
                          <m:r>
                            <a:rPr lang="it-IT" sz="2000" b="1" i="1" smtClean="0">
                              <a:latin typeface="Cambria Math" panose="02040503050406030204" pitchFamily="18" charset="0"/>
                            </a:rPr>
                            <m:t>𝒍𝒆𝒂𝒓𝒏</m:t>
                          </m:r>
                        </m:sub>
                      </m:sSub>
                      <m:r>
                        <a:rPr lang="it-IT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it-IT" sz="2000" b="0" i="1" smtClean="0">
                          <a:latin typeface="Cambria Math" panose="02040503050406030204" pitchFamily="18" charset="0"/>
                        </a:rPr>
                        <m:t>𝑙𝑒𝑎𝑟𝑛𝑖𝑛𝑔</m:t>
                      </m:r>
                      <m:r>
                        <a:rPr lang="it-IT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it-IT" sz="2000" b="0" i="1" smtClean="0">
                          <a:latin typeface="Cambria Math" panose="02040503050406030204" pitchFamily="18" charset="0"/>
                        </a:rPr>
                        <m:t>𝑟𝑎𝑡𝑒</m:t>
                      </m:r>
                    </m:oMath>
                  </m:oMathPara>
                </a14:m>
                <a:endParaRPr lang="it-IT" sz="2000" dirty="0"/>
              </a:p>
            </p:txBody>
          </p:sp>
        </mc:Choice>
        <mc:Fallback>
          <p:sp>
            <p:nvSpPr>
              <p:cNvPr id="9" name="CasellaDiTesto 8">
                <a:extLst>
                  <a:ext uri="{FF2B5EF4-FFF2-40B4-BE49-F238E27FC236}">
                    <a16:creationId xmlns:a16="http://schemas.microsoft.com/office/drawing/2014/main" id="{53D6F63D-6606-BC94-5ACB-21D02A2EF0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8034" y="5490377"/>
                <a:ext cx="10055932" cy="336887"/>
              </a:xfrm>
              <a:prstGeom prst="rect">
                <a:avLst/>
              </a:prstGeom>
              <a:blipFill>
                <a:blip r:embed="rId3"/>
                <a:stretch>
                  <a:fillRect l="-544" r="-121" b="-16667"/>
                </a:stretch>
              </a:blipFill>
              <a:ln w="28575">
                <a:solidFill>
                  <a:srgbClr val="00B0F0"/>
                </a:solidFill>
              </a:ln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00949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/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C3EEF4-6D86-5A4A-C0A0-54175671E5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55BB2E38-23B5-E2D9-4839-066A9281DC4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it-IT"/>
              <a:t>r.guidotti1@campus.unimib.it</a:t>
            </a:r>
            <a:endParaRPr lang="it-IT" dirty="0"/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30CBEF8C-2C20-8298-CC51-B6B9E8154E2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34249B1-7958-42CE-A75B-95AF4DFD3793}" type="slidenum">
              <a:rPr lang="it-IT" smtClean="0"/>
              <a:pPr/>
              <a:t>11</a:t>
            </a:fld>
            <a:endParaRPr lang="it-IT" dirty="0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46E0BCF-9760-D983-C830-640E49202AD0}"/>
              </a:ext>
            </a:extLst>
          </p:cNvPr>
          <p:cNvSpPr txBox="1"/>
          <p:nvPr/>
        </p:nvSpPr>
        <p:spPr>
          <a:xfrm>
            <a:off x="344487" y="398176"/>
            <a:ext cx="11525249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it-IT" sz="3200" b="1" dirty="0">
                <a:solidFill>
                  <a:schemeClr val="bg1"/>
                </a:solidFill>
              </a:rPr>
              <a:t>The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7B2CAD33-5127-3A91-D097-01EE8457F2E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028700" y="1734884"/>
                <a:ext cx="10086975" cy="3989641"/>
              </a:xfrm>
              <a:prstGeom prst="rect">
                <a:avLst/>
              </a:prstGeom>
            </p:spPr>
            <p:txBody>
              <a:bodyPr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it-IT" sz="2400" dirty="0"/>
                  <a:t>By </a:t>
                </a:r>
                <a:r>
                  <a:rPr lang="it-IT" sz="2400" dirty="0" err="1"/>
                  <a:t>doing</a:t>
                </a:r>
                <a:r>
                  <a:rPr lang="it-IT" sz="2400" dirty="0"/>
                  <a:t> </a:t>
                </a:r>
                <a:r>
                  <a:rPr lang="it-IT" sz="2400" dirty="0" err="1"/>
                  <a:t>quite</a:t>
                </a:r>
                <a:r>
                  <a:rPr lang="it-IT" sz="2400" dirty="0"/>
                  <a:t> a bit of </a:t>
                </a:r>
                <a:r>
                  <a:rPr lang="it-IT" sz="2400" dirty="0" err="1"/>
                  <a:t>handwaving</a:t>
                </a:r>
                <a:r>
                  <a:rPr lang="it-IT" sz="2400" dirty="0"/>
                  <a:t>, </a:t>
                </a:r>
                <a:r>
                  <a:rPr lang="it-IT" sz="2400" dirty="0" err="1"/>
                  <a:t>we</a:t>
                </a:r>
                <a:r>
                  <a:rPr lang="it-IT" sz="2400" dirty="0"/>
                  <a:t> integrate the SDE to </a:t>
                </a:r>
                <a:r>
                  <a:rPr lang="it-IT" sz="2400" dirty="0" err="1"/>
                  <a:t>obtain</a:t>
                </a:r>
                <a:r>
                  <a:rPr lang="it-IT" sz="2400" dirty="0"/>
                  <a:t> the full </a:t>
                </a:r>
                <a:r>
                  <a:rPr lang="it-IT" sz="2400" dirty="0" err="1"/>
                  <a:t>conditional</a:t>
                </a:r>
                <a:r>
                  <a:rPr lang="it-IT" sz="2400" dirty="0"/>
                  <a:t> </a:t>
                </a:r>
                <a:r>
                  <a:rPr lang="it-IT" sz="2400" dirty="0" err="1"/>
                  <a:t>likelihood</a:t>
                </a:r>
                <a:r>
                  <a:rPr lang="it-IT" sz="2400" dirty="0"/>
                  <a:t>:</a:t>
                </a:r>
                <a:br>
                  <a:rPr lang="en-US" sz="2400" dirty="0"/>
                </a:br>
                <a14:m>
                  <m:oMath xmlns:m="http://schemas.openxmlformats.org/officeDocument/2006/math">
                    <m:eqArr>
                      <m:eqArrPr>
                        <m:ctrlPr>
                          <a:rPr lang="it-IT" sz="2400" i="1">
                            <a:latin typeface="Cambria Math" panose="02040503050406030204" pitchFamily="18" charset="0"/>
                          </a:rPr>
                        </m:ctrlPr>
                      </m:eqArrPr>
                      <m:e>
                        <m:sSub>
                          <m:sSubPr>
                            <m:ctrlPr>
                              <a:rPr lang="it-IT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it-IT" sz="2400" i="1">
                                <a:latin typeface="Cambria Math" panose="02040503050406030204" pitchFamily="18" charset="0"/>
                              </a:rPr>
                              <m:t>𝑃</m:t>
                            </m:r>
                            <m:r>
                              <a:rPr lang="it-IT" sz="2400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it-IT" sz="2400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it-IT" sz="24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d>
                          <m:dPr>
                            <m:begChr m:val="|"/>
                            <m:ctrlPr>
                              <a:rPr lang="it-IT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it-IT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it-IT" sz="2400" i="1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lang="it-IT" sz="2400" i="1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sub>
                            </m:sSub>
                          </m:e>
                        </m:d>
                        <m:r>
                          <a:rPr lang="it-IT" sz="2400" i="1">
                            <a:latin typeface="Cambria Math" panose="02040503050406030204" pitchFamily="18" charset="0"/>
                          </a:rPr>
                          <m:t> ~ </m:t>
                        </m:r>
                        <m:r>
                          <a:rPr lang="it-IT" sz="2400" i="1">
                            <a:latin typeface="Cambria Math" panose="02040503050406030204" pitchFamily="18" charset="0"/>
                          </a:rPr>
                          <m:t>𝒩</m:t>
                        </m:r>
                        <m:d>
                          <m:dPr>
                            <m:ctrlPr>
                              <a:rPr lang="it-IT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it-IT" sz="2400" i="1">
                                <a:latin typeface="Cambria Math" panose="02040503050406030204" pitchFamily="18" charset="0"/>
                              </a:rPr>
                              <m:t> </m:t>
                            </m:r>
                            <m:sSub>
                              <m:sSubPr>
                                <m:ctrlPr>
                                  <a:rPr lang="it-IT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it-IT" sz="2400" i="1">
                                    <a:latin typeface="Cambria Math" panose="02040503050406030204" pitchFamily="18" charset="0"/>
                                  </a:rPr>
                                  <m:t>𝜇</m:t>
                                </m:r>
                              </m:e>
                              <m:sub>
                                <m:r>
                                  <a:rPr lang="it-IT" sz="2400" i="1">
                                    <a:latin typeface="Cambria Math" panose="02040503050406030204" pitchFamily="18" charset="0"/>
                                  </a:rPr>
                                  <m:t>𝑇𝑉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it-IT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it-IT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it-IT" sz="2400" i="1">
                                        <a:latin typeface="Cambria Math" panose="02040503050406030204" pitchFamily="18" charset="0"/>
                                      </a:rPr>
                                      <m:t>𝑍</m:t>
                                    </m:r>
                                  </m:e>
                                  <m:sub>
                                    <m:r>
                                      <a:rPr lang="it-IT" sz="2400" i="1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sub>
                                </m:sSub>
                              </m:e>
                            </m:d>
                            <m:r>
                              <a:rPr lang="it-IT" sz="2400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sSup>
                              <m:sSupPr>
                                <m:ctrlPr>
                                  <a:rPr lang="it-IT" sz="24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it-IT" sz="2400" i="1"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  <m:sup>
                                <m:r>
                                  <a:rPr lang="it-IT" sz="2400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it-IT" sz="2400" i="1">
                                    <a:latin typeface="Cambria Math" panose="02040503050406030204" pitchFamily="18" charset="0"/>
                                  </a:rPr>
                                  <m:t>𝛽</m:t>
                                </m:r>
                                <m:r>
                                  <m:rPr>
                                    <m:sty m:val="p"/>
                                  </m:rPr>
                                  <a:rPr lang="it-IT" sz="2400">
                                    <a:latin typeface="Cambria Math" panose="02040503050406030204" pitchFamily="18" charset="0"/>
                                  </a:rPr>
                                  <m:t>Δ</m:t>
                                </m:r>
                              </m:sup>
                            </m:sSup>
                            <m:d>
                              <m:dPr>
                                <m:ctrlPr>
                                  <a:rPr lang="it-IT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it-IT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it-IT" sz="2400" i="1">
                                        <a:latin typeface="Cambria Math" panose="02040503050406030204" pitchFamily="18" charset="0"/>
                                      </a:rPr>
                                      <m:t>𝜃</m:t>
                                    </m:r>
                                  </m:e>
                                  <m:sub>
                                    <m:r>
                                      <a:rPr lang="it-IT" sz="2400" i="1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sub>
                                </m:sSub>
                                <m:r>
                                  <a:rPr lang="it-IT" sz="2400" i="1">
                                    <a:latin typeface="Cambria Math" panose="02040503050406030204" pitchFamily="18" charset="0"/>
                                  </a:rPr>
                                  <m:t>− </m:t>
                                </m:r>
                                <m:sSub>
                                  <m:sSubPr>
                                    <m:ctrlPr>
                                      <a:rPr lang="it-IT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it-IT" sz="2400" i="1">
                                        <a:latin typeface="Cambria Math" panose="02040503050406030204" pitchFamily="18" charset="0"/>
                                      </a:rPr>
                                      <m:t>𝜇</m:t>
                                    </m:r>
                                  </m:e>
                                  <m:sub>
                                    <m:r>
                                      <a:rPr lang="it-IT" sz="2400" i="1">
                                        <a:latin typeface="Cambria Math" panose="02040503050406030204" pitchFamily="18" charset="0"/>
                                      </a:rPr>
                                      <m:t>𝑇𝑉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it-IT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it-IT" sz="2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it-IT" sz="2400" i="1">
                                            <a:latin typeface="Cambria Math" panose="02040503050406030204" pitchFamily="18" charset="0"/>
                                          </a:rPr>
                                          <m:t>𝑍</m:t>
                                        </m:r>
                                      </m:e>
                                      <m:sub>
                                        <m:r>
                                          <a:rPr lang="it-IT" sz="2400" i="1">
                                            <a:latin typeface="Cambria Math" panose="02040503050406030204" pitchFamily="18" charset="0"/>
                                          </a:rPr>
                                          <m:t>𝑡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</m:d>
                            <m:r>
                              <a:rPr lang="it-IT" sz="2400" i="1">
                                <a:latin typeface="Cambria Math" panose="02040503050406030204" pitchFamily="18" charset="0"/>
                              </a:rPr>
                              <m:t> , </m:t>
                            </m:r>
                            <m:r>
                              <a:rPr lang="it-IT" sz="2400" i="1">
                                <a:latin typeface="Cambria Math" panose="02040503050406030204" pitchFamily="18" charset="0"/>
                              </a:rPr>
                              <m:t>𝛾</m:t>
                            </m:r>
                            <m:r>
                              <a:rPr lang="it-IT" sz="240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it-IT" sz="2400" i="1">
                                <a:latin typeface="Cambria Math" panose="02040503050406030204" pitchFamily="18" charset="0"/>
                              </a:rPr>
                              <m:t>𝛾</m:t>
                            </m:r>
                            <m:sSup>
                              <m:sSupPr>
                                <m:ctrlPr>
                                  <a:rPr lang="it-IT" sz="24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it-IT" sz="2400" i="1"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  <m:sup>
                                <m:r>
                                  <a:rPr lang="it-IT" sz="2400" i="1">
                                    <a:latin typeface="Cambria Math" panose="02040503050406030204" pitchFamily="18" charset="0"/>
                                  </a:rPr>
                                  <m:t>−2</m:t>
                                </m:r>
                                <m:r>
                                  <a:rPr lang="it-IT" sz="2400" i="1">
                                    <a:latin typeface="Cambria Math" panose="02040503050406030204" pitchFamily="18" charset="0"/>
                                  </a:rPr>
                                  <m:t>𝛽</m:t>
                                </m:r>
                                <m:r>
                                  <a:rPr lang="it-IT" sz="2400" i="1">
                                    <a:latin typeface="Cambria Math" panose="02040503050406030204" pitchFamily="18" charset="0"/>
                                  </a:rPr>
                                  <m:t>∆</m:t>
                                </m:r>
                              </m:sup>
                            </m:sSup>
                          </m:e>
                        </m:d>
                      </m:e>
                    </m:eqArr>
                  </m:oMath>
                </a14:m>
                <a:endParaRPr lang="it-IT" sz="2400" dirty="0"/>
              </a:p>
              <a:p>
                <a:pPr marL="0" indent="0">
                  <a:buFont typeface="Arial" panose="020B0604020202020204" pitchFamily="34" charset="0"/>
                  <a:buNone/>
                </a:pPr>
                <a:r>
                  <a:rPr lang="en-US" sz="2400" dirty="0"/>
                  <a:t>with initial condition:</a:t>
                </a:r>
                <a:br>
                  <a:rPr lang="en-US" sz="2400" dirty="0"/>
                </a:b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it-IT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sz="2400" i="1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sSub>
                            <m:sSubPr>
                              <m:ctrlPr>
                                <a:rPr lang="it-IT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sz="24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it-IT" sz="24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</m:sSub>
                      <m:r>
                        <a:rPr lang="it-IT" sz="2400" i="1">
                          <a:latin typeface="Cambria Math" panose="02040503050406030204" pitchFamily="18" charset="0"/>
                        </a:rPr>
                        <m:t> ~ </m:t>
                      </m:r>
                      <m:r>
                        <a:rPr lang="it-IT" sz="2400" i="1">
                          <a:latin typeface="Cambria Math" panose="02040503050406030204" pitchFamily="18" charset="0"/>
                        </a:rPr>
                        <m:t>𝒩</m:t>
                      </m:r>
                      <m:r>
                        <a:rPr lang="it-IT" sz="2400" i="1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it-IT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sz="2400" i="1"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r>
                            <a:rPr lang="it-IT" sz="2400" i="1">
                              <a:latin typeface="Cambria Math" panose="02040503050406030204" pitchFamily="18" charset="0"/>
                            </a:rPr>
                            <m:t>𝑇𝑉</m:t>
                          </m:r>
                        </m:sub>
                      </m:sSub>
                      <m:r>
                        <a:rPr lang="it-IT" sz="2400" i="1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it-IT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sz="2400" i="1">
                              <a:latin typeface="Cambria Math" panose="02040503050406030204" pitchFamily="18" charset="0"/>
                            </a:rPr>
                            <m:t>𝑍</m:t>
                          </m:r>
                        </m:e>
                        <m:sub>
                          <m:sSub>
                            <m:sSubPr>
                              <m:ctrlPr>
                                <a:rPr lang="it-IT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sz="24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it-IT" sz="24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</m:sSub>
                      <m:r>
                        <a:rPr lang="it-IT" sz="2400" i="1">
                          <a:latin typeface="Cambria Math" panose="02040503050406030204" pitchFamily="18" charset="0"/>
                        </a:rPr>
                        <m:t>), </m:t>
                      </m:r>
                      <m:r>
                        <a:rPr lang="it-IT" sz="2400" i="1">
                          <a:latin typeface="Cambria Math" panose="02040503050406030204" pitchFamily="18" charset="0"/>
                        </a:rPr>
                        <m:t>𝛾</m:t>
                      </m:r>
                      <m:r>
                        <a:rPr lang="it-IT" sz="2400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  <a:p>
                <a:pPr marL="0" indent="0">
                  <a:buFont typeface="Arial" panose="020B0604020202020204" pitchFamily="34" charset="0"/>
                  <a:buNone/>
                </a:pPr>
                <a:r>
                  <a:rPr lang="en-US" sz="2400" dirty="0"/>
                  <a:t>where </a:t>
                </a:r>
                <a14:m>
                  <m:oMath xmlns:m="http://schemas.openxmlformats.org/officeDocument/2006/math">
                    <m:r>
                      <a:rPr lang="it-IT" sz="2400" i="1">
                        <a:latin typeface="Cambria Math" panose="02040503050406030204" pitchFamily="18" charset="0"/>
                      </a:rPr>
                      <m:t>𝛾</m:t>
                    </m:r>
                  </m:oMath>
                </a14:m>
                <a:r>
                  <a:rPr lang="en-US" sz="2400" dirty="0"/>
                  <a:t> is the stationary covariance of the (stable) process:</a:t>
                </a:r>
              </a:p>
              <a:p>
                <a:pPr marL="0" indent="0">
                  <a:buFont typeface="Arial" panose="020B0604020202020204" pitchFamily="34" charset="0"/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sz="2400" i="1">
                          <a:latin typeface="Cambria Math" panose="02040503050406030204" pitchFamily="18" charset="0"/>
                        </a:rPr>
                        <m:t>𝛾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type m:val="skw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𝛽</m:t>
                          </m:r>
                        </m:den>
                      </m:f>
                    </m:oMath>
                  </m:oMathPara>
                </a14:m>
                <a:br>
                  <a:rPr lang="en-US" sz="2400" dirty="0"/>
                </a:br>
                <a:endParaRPr lang="en-US" sz="2400" dirty="0"/>
              </a:p>
              <a:p>
                <a:pPr marL="0" indent="0">
                  <a:lnSpc>
                    <a:spcPct val="110000"/>
                  </a:lnSpc>
                  <a:buFont typeface="Arial" panose="020B0604020202020204" pitchFamily="34" charset="0"/>
                  <a:buNone/>
                </a:pPr>
                <a:endParaRPr lang="en-US" sz="2400" dirty="0"/>
              </a:p>
            </p:txBody>
          </p:sp>
        </mc:Choice>
        <mc:Fallback xmlns="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7B2CAD33-5127-3A91-D097-01EE8457F2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8700" y="1734884"/>
                <a:ext cx="10086975" cy="3989641"/>
              </a:xfrm>
              <a:prstGeom prst="rect">
                <a:avLst/>
              </a:prstGeom>
              <a:blipFill>
                <a:blip r:embed="rId2"/>
                <a:stretch>
                  <a:fillRect l="-967" t="-1988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7687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150A36-8AF6-9C34-16A8-09BFA361AD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C4C5A317-38B5-E2A3-BF42-663D3CE9D12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it-IT"/>
              <a:t>r.guidotti1@campus.unimib.it</a:t>
            </a:r>
            <a:endParaRPr lang="it-IT" dirty="0"/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11A313D4-113D-7063-D28B-B3FC95289AC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34249B1-7958-42CE-A75B-95AF4DFD3793}" type="slidenum">
              <a:rPr lang="it-IT" smtClean="0"/>
              <a:pPr/>
              <a:t>12</a:t>
            </a:fld>
            <a:endParaRPr lang="it-IT" dirty="0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E1BDE903-FDF0-41D3-268A-47BF4483F46C}"/>
              </a:ext>
            </a:extLst>
          </p:cNvPr>
          <p:cNvSpPr txBox="1"/>
          <p:nvPr/>
        </p:nvSpPr>
        <p:spPr>
          <a:xfrm>
            <a:off x="344487" y="398176"/>
            <a:ext cx="11525249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it-IT" sz="3200" b="1" dirty="0">
                <a:solidFill>
                  <a:schemeClr val="bg1"/>
                </a:solidFill>
              </a:rPr>
              <a:t>The model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6B6EBDC5-1BDF-EB16-2197-9F1AFB6E63B9}"/>
              </a:ext>
            </a:extLst>
          </p:cNvPr>
          <p:cNvSpPr txBox="1"/>
          <p:nvPr/>
        </p:nvSpPr>
        <p:spPr>
          <a:xfrm>
            <a:off x="344487" y="1934111"/>
            <a:ext cx="4198938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/>
              <a:t>In simpler terms, the process is attracted, at a person-specific rate, toward a mean that decays from an initial offset to an asymptotic level, fluctuating around it in the meantime.</a:t>
            </a:r>
            <a:endParaRPr lang="it-IT" sz="2000" b="1" dirty="0"/>
          </a:p>
        </p:txBody>
      </p:sp>
      <p:pic>
        <p:nvPicPr>
          <p:cNvPr id="8" name="OU_simulated_subject">
            <a:hlinkClick r:id="" action="ppaction://media"/>
            <a:extLst>
              <a:ext uri="{FF2B5EF4-FFF2-40B4-BE49-F238E27FC236}">
                <a16:creationId xmlns:a16="http://schemas.microsoft.com/office/drawing/2014/main" id="{623D8FDA-5951-59A4-66E6-A2F50572E74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719906" y="1738310"/>
            <a:ext cx="6866988" cy="386268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53550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210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80000">
                <p:cTn id="1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  <p:bldLst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270E26D0-AF49-2483-72BB-06140E38960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it-IT"/>
              <a:t>r.guidotti1@campus.unimib.it</a:t>
            </a:r>
            <a:endParaRPr lang="it-IT" dirty="0"/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C469D97F-284B-88BD-2B5E-80E32724213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34249B1-7958-42CE-A75B-95AF4DFD3793}" type="slidenum">
              <a:rPr lang="it-IT" smtClean="0"/>
              <a:pPr/>
              <a:t>13</a:t>
            </a:fld>
            <a:endParaRPr lang="it-IT" dirty="0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11271C0B-E4C9-2743-F209-BE1F0E436D51}"/>
              </a:ext>
            </a:extLst>
          </p:cNvPr>
          <p:cNvSpPr txBox="1"/>
          <p:nvPr/>
        </p:nvSpPr>
        <p:spPr>
          <a:xfrm>
            <a:off x="344487" y="398176"/>
            <a:ext cx="11525249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it-IT" sz="3200" b="1" dirty="0">
                <a:solidFill>
                  <a:schemeClr val="bg1"/>
                </a:solidFill>
              </a:rPr>
              <a:t>The model</a:t>
            </a:r>
          </a:p>
        </p:txBody>
      </p:sp>
      <p:sp>
        <p:nvSpPr>
          <p:cNvPr id="10" name="Segnaposto contenuto 2">
            <a:extLst>
              <a:ext uri="{FF2B5EF4-FFF2-40B4-BE49-F238E27FC236}">
                <a16:creationId xmlns:a16="http://schemas.microsoft.com/office/drawing/2014/main" id="{F3398CBA-D0AD-E435-F6F8-F1A7177BC6A8}"/>
              </a:ext>
            </a:extLst>
          </p:cNvPr>
          <p:cNvSpPr txBox="1">
            <a:spLocks/>
          </p:cNvSpPr>
          <p:nvPr/>
        </p:nvSpPr>
        <p:spPr>
          <a:xfrm>
            <a:off x="1066800" y="1825625"/>
            <a:ext cx="10056813" cy="373697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We adopted a Bayesian inference framework to:</a:t>
            </a:r>
          </a:p>
          <a:p>
            <a:pPr lvl="1"/>
            <a:r>
              <a:rPr lang="en-US" dirty="0"/>
              <a:t> account for uncertainty in latent parameter estimates.</a:t>
            </a:r>
          </a:p>
          <a:p>
            <a:pPr lvl="1"/>
            <a:r>
              <a:rPr lang="en-US" dirty="0"/>
              <a:t>correctly propagate estimates’ uncertainty via simultaneous parameter estimation.</a:t>
            </a:r>
          </a:p>
          <a:p>
            <a:r>
              <a:rPr lang="en-US" dirty="0"/>
              <a:t>We took the approach of using weakly informative priors for parameters (Gelman et al., 2014).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D158026C-E664-B959-74BF-2651AF312028}"/>
              </a:ext>
            </a:extLst>
          </p:cNvPr>
          <p:cNvSpPr txBox="1"/>
          <p:nvPr/>
        </p:nvSpPr>
        <p:spPr>
          <a:xfrm>
            <a:off x="495300" y="111442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695134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8C2B15-B2DC-7324-A8F6-7CB048A2D2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E981B52-B4E8-2CD3-E398-1A786183AE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Methods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72B0682B-4D7A-E55A-30F7-389DA6B0BC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A8D8101D-8534-4F0B-8925-4ED19D1265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r.guidotti1@campus.unimib.it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2AFAF2FA-5E41-CDAF-B2F5-FD776B6CF9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249B1-7958-42CE-A75B-95AF4DFD3793}" type="slidenum">
              <a:rPr lang="it-IT" smtClean="0"/>
              <a:t>14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302371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3F1032C3-BA39-5B43-E119-4A66B938904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it-IT"/>
              <a:t>r.guidotti1@campus.unimib.it</a:t>
            </a:r>
            <a:endParaRPr lang="it-IT" dirty="0"/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34976DB0-B2D8-F3E0-5F4A-19235A2529F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34249B1-7958-42CE-A75B-95AF4DFD3793}" type="slidenum">
              <a:rPr lang="it-IT" smtClean="0"/>
              <a:pPr/>
              <a:t>15</a:t>
            </a:fld>
            <a:endParaRPr lang="it-IT" dirty="0"/>
          </a:p>
        </p:txBody>
      </p:sp>
      <p:grpSp>
        <p:nvGrpSpPr>
          <p:cNvPr id="69" name="Gruppo 68">
            <a:extLst>
              <a:ext uri="{FF2B5EF4-FFF2-40B4-BE49-F238E27FC236}">
                <a16:creationId xmlns:a16="http://schemas.microsoft.com/office/drawing/2014/main" id="{BFA2A05A-4238-7532-A588-E6783E8F1777}"/>
              </a:ext>
            </a:extLst>
          </p:cNvPr>
          <p:cNvGrpSpPr/>
          <p:nvPr/>
        </p:nvGrpSpPr>
        <p:grpSpPr>
          <a:xfrm>
            <a:off x="2792697" y="1235701"/>
            <a:ext cx="6127555" cy="4867898"/>
            <a:chOff x="2416370" y="1190135"/>
            <a:chExt cx="6194230" cy="5258913"/>
          </a:xfrm>
        </p:grpSpPr>
        <p:grpSp>
          <p:nvGrpSpPr>
            <p:cNvPr id="6" name="Gruppo 5">
              <a:extLst>
                <a:ext uri="{FF2B5EF4-FFF2-40B4-BE49-F238E27FC236}">
                  <a16:creationId xmlns:a16="http://schemas.microsoft.com/office/drawing/2014/main" id="{A058711A-2B33-0BDC-4C68-6D2AFCD77F6C}"/>
                </a:ext>
              </a:extLst>
            </p:cNvPr>
            <p:cNvGrpSpPr/>
            <p:nvPr/>
          </p:nvGrpSpPr>
          <p:grpSpPr>
            <a:xfrm>
              <a:off x="5465003" y="1190135"/>
              <a:ext cx="3145597" cy="4477729"/>
              <a:chOff x="4354581" y="1570300"/>
              <a:chExt cx="3145597" cy="4477729"/>
            </a:xfrm>
          </p:grpSpPr>
          <p:grpSp>
            <p:nvGrpSpPr>
              <p:cNvPr id="7" name="Gruppo 6">
                <a:extLst>
                  <a:ext uri="{FF2B5EF4-FFF2-40B4-BE49-F238E27FC236}">
                    <a16:creationId xmlns:a16="http://schemas.microsoft.com/office/drawing/2014/main" id="{82EE7B47-E4B7-6B6B-757F-385C291E8581}"/>
                  </a:ext>
                </a:extLst>
              </p:cNvPr>
              <p:cNvGrpSpPr/>
              <p:nvPr/>
            </p:nvGrpSpPr>
            <p:grpSpPr>
              <a:xfrm>
                <a:off x="4354581" y="1570300"/>
                <a:ext cx="3145597" cy="4477729"/>
                <a:chOff x="1547701" y="1395814"/>
                <a:chExt cx="3145597" cy="4477729"/>
              </a:xfrm>
            </p:grpSpPr>
            <p:sp>
              <p:nvSpPr>
                <p:cNvPr id="25" name="Rettangolo con angoli arrotondati 24">
                  <a:extLst>
                    <a:ext uri="{FF2B5EF4-FFF2-40B4-BE49-F238E27FC236}">
                      <a16:creationId xmlns:a16="http://schemas.microsoft.com/office/drawing/2014/main" id="{1EA50AFE-4E0B-F239-1542-7A2E2C0833A6}"/>
                    </a:ext>
                  </a:extLst>
                </p:cNvPr>
                <p:cNvSpPr/>
                <p:nvPr/>
              </p:nvSpPr>
              <p:spPr>
                <a:xfrm>
                  <a:off x="1547701" y="1660849"/>
                  <a:ext cx="3145597" cy="4212694"/>
                </a:xfrm>
                <a:prstGeom prst="roundRect">
                  <a:avLst/>
                </a:prstGeom>
                <a:solidFill>
                  <a:schemeClr val="accent2">
                    <a:lumMod val="40000"/>
                    <a:lumOff val="60000"/>
                  </a:schemeClr>
                </a:solidFill>
                <a:ln>
                  <a:noFill/>
                </a:ln>
                <a:scene3d>
                  <a:camera prst="isometricOffAxis2Left"/>
                  <a:lightRig rig="threePt" dir="t"/>
                </a:scene3d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26" name="CasellaDiTesto 25">
                  <a:extLst>
                    <a:ext uri="{FF2B5EF4-FFF2-40B4-BE49-F238E27FC236}">
                      <a16:creationId xmlns:a16="http://schemas.microsoft.com/office/drawing/2014/main" id="{91D43ACB-A2B2-9A9F-8312-B605FC7C2D4A}"/>
                    </a:ext>
                  </a:extLst>
                </p:cNvPr>
                <p:cNvSpPr txBox="1"/>
                <p:nvPr/>
              </p:nvSpPr>
              <p:spPr>
                <a:xfrm>
                  <a:off x="2019147" y="1395814"/>
                  <a:ext cx="2278306" cy="400110"/>
                </a:xfrm>
                <a:prstGeom prst="rect">
                  <a:avLst/>
                </a:prstGeom>
                <a:noFill/>
                <a:scene3d>
                  <a:camera prst="isometricOffAxis2Left"/>
                  <a:lightRig rig="threePt" dir="t"/>
                </a:scene3d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2000" b="1" dirty="0"/>
                    <a:t>SUBJECT N</a:t>
                  </a:r>
                  <a:endParaRPr lang="it-IT" b="1" dirty="0"/>
                </a:p>
              </p:txBody>
            </p:sp>
          </p:grpSp>
          <p:grpSp>
            <p:nvGrpSpPr>
              <p:cNvPr id="8" name="Gruppo 7">
                <a:extLst>
                  <a:ext uri="{FF2B5EF4-FFF2-40B4-BE49-F238E27FC236}">
                    <a16:creationId xmlns:a16="http://schemas.microsoft.com/office/drawing/2014/main" id="{F1326751-E66F-79FF-D7F3-CD116208F57A}"/>
                  </a:ext>
                </a:extLst>
              </p:cNvPr>
              <p:cNvGrpSpPr/>
              <p:nvPr/>
            </p:nvGrpSpPr>
            <p:grpSpPr>
              <a:xfrm>
                <a:off x="5005215" y="2226795"/>
                <a:ext cx="2494963" cy="3497123"/>
                <a:chOff x="835741" y="1258528"/>
                <a:chExt cx="3370153" cy="4685071"/>
              </a:xfrm>
              <a:scene3d>
                <a:camera prst="isometricOffAxis2Left"/>
                <a:lightRig rig="threePt" dir="t"/>
              </a:scene3d>
            </p:grpSpPr>
            <p:sp>
              <p:nvSpPr>
                <p:cNvPr id="9" name="CasellaDiTesto 8">
                  <a:extLst>
                    <a:ext uri="{FF2B5EF4-FFF2-40B4-BE49-F238E27FC236}">
                      <a16:creationId xmlns:a16="http://schemas.microsoft.com/office/drawing/2014/main" id="{E37DD04B-F028-92B1-6315-27FE2DA959D3}"/>
                    </a:ext>
                  </a:extLst>
                </p:cNvPr>
                <p:cNvSpPr txBox="1"/>
                <p:nvPr/>
              </p:nvSpPr>
              <p:spPr>
                <a:xfrm>
                  <a:off x="2917869" y="2032507"/>
                  <a:ext cx="1288025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/>
                    <a:t>DAY</a:t>
                  </a:r>
                  <a:endParaRPr lang="it-IT" b="1" dirty="0"/>
                </a:p>
              </p:txBody>
            </p:sp>
            <p:grpSp>
              <p:nvGrpSpPr>
                <p:cNvPr id="10" name="Gruppo 9">
                  <a:extLst>
                    <a:ext uri="{FF2B5EF4-FFF2-40B4-BE49-F238E27FC236}">
                      <a16:creationId xmlns:a16="http://schemas.microsoft.com/office/drawing/2014/main" id="{6BC71909-68C7-19B5-2E72-B47EC3AAE0FC}"/>
                    </a:ext>
                  </a:extLst>
                </p:cNvPr>
                <p:cNvGrpSpPr/>
                <p:nvPr/>
              </p:nvGrpSpPr>
              <p:grpSpPr>
                <a:xfrm>
                  <a:off x="835741" y="1258528"/>
                  <a:ext cx="2082128" cy="4685071"/>
                  <a:chOff x="835741" y="1258528"/>
                  <a:chExt cx="2082128" cy="4685071"/>
                </a:xfrm>
              </p:grpSpPr>
              <p:sp>
                <p:nvSpPr>
                  <p:cNvPr id="11" name="Rettangolo con angoli arrotondati 10">
                    <a:extLst>
                      <a:ext uri="{FF2B5EF4-FFF2-40B4-BE49-F238E27FC236}">
                        <a16:creationId xmlns:a16="http://schemas.microsoft.com/office/drawing/2014/main" id="{6E6E7963-B2BC-FC20-FCD1-592E263467B7}"/>
                      </a:ext>
                    </a:extLst>
                  </p:cNvPr>
                  <p:cNvSpPr/>
                  <p:nvPr/>
                </p:nvSpPr>
                <p:spPr>
                  <a:xfrm>
                    <a:off x="835741" y="1258528"/>
                    <a:ext cx="1759975" cy="4685071"/>
                  </a:xfrm>
                  <a:prstGeom prst="roundRect">
                    <a:avLst/>
                  </a:prstGeom>
                  <a:solidFill>
                    <a:schemeClr val="tx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it-IT" dirty="0">
                      <a:solidFill>
                        <a:schemeClr val="bg2"/>
                      </a:solidFill>
                    </a:endParaRPr>
                  </a:p>
                </p:txBody>
              </p:sp>
              <p:sp>
                <p:nvSpPr>
                  <p:cNvPr id="12" name="Rettangolo con angoli arrotondati 11">
                    <a:extLst>
                      <a:ext uri="{FF2B5EF4-FFF2-40B4-BE49-F238E27FC236}">
                        <a16:creationId xmlns:a16="http://schemas.microsoft.com/office/drawing/2014/main" id="{69B2163E-7A95-14D8-069A-FD43B891F67C}"/>
                      </a:ext>
                    </a:extLst>
                  </p:cNvPr>
                  <p:cNvSpPr/>
                  <p:nvPr/>
                </p:nvSpPr>
                <p:spPr>
                  <a:xfrm>
                    <a:off x="1150373" y="1504335"/>
                    <a:ext cx="1130710" cy="1425678"/>
                  </a:xfrm>
                  <a:prstGeom prst="roundRect">
                    <a:avLst/>
                  </a:prstGeom>
                  <a:solidFill>
                    <a:schemeClr val="accent1">
                      <a:lumMod val="20000"/>
                      <a:lumOff val="8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it-IT" dirty="0">
                      <a:solidFill>
                        <a:schemeClr val="bg2"/>
                      </a:solidFill>
                    </a:endParaRPr>
                  </a:p>
                </p:txBody>
              </p:sp>
              <p:sp>
                <p:nvSpPr>
                  <p:cNvPr id="13" name="Rettangolo con angoli arrotondati 12">
                    <a:extLst>
                      <a:ext uri="{FF2B5EF4-FFF2-40B4-BE49-F238E27FC236}">
                        <a16:creationId xmlns:a16="http://schemas.microsoft.com/office/drawing/2014/main" id="{CC2E73C4-D5D5-EC0C-E4A3-D85209EEF738}"/>
                      </a:ext>
                    </a:extLst>
                  </p:cNvPr>
                  <p:cNvSpPr/>
                  <p:nvPr/>
                </p:nvSpPr>
                <p:spPr>
                  <a:xfrm>
                    <a:off x="1150373" y="5220928"/>
                    <a:ext cx="1130710" cy="508819"/>
                  </a:xfrm>
                  <a:prstGeom prst="roundRect">
                    <a:avLst/>
                  </a:prstGeom>
                  <a:solidFill>
                    <a:schemeClr val="accent1">
                      <a:lumMod val="20000"/>
                      <a:lumOff val="8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it-IT" dirty="0">
                      <a:solidFill>
                        <a:schemeClr val="bg2"/>
                      </a:solidFill>
                    </a:endParaRPr>
                  </a:p>
                </p:txBody>
              </p:sp>
              <p:sp>
                <p:nvSpPr>
                  <p:cNvPr id="14" name="Parentesi graffa chiusa 13">
                    <a:extLst>
                      <a:ext uri="{FF2B5EF4-FFF2-40B4-BE49-F238E27FC236}">
                        <a16:creationId xmlns:a16="http://schemas.microsoft.com/office/drawing/2014/main" id="{2F41C5C2-6301-D59A-3981-3C514D0F2A87}"/>
                      </a:ext>
                    </a:extLst>
                  </p:cNvPr>
                  <p:cNvSpPr/>
                  <p:nvPr/>
                </p:nvSpPr>
                <p:spPr>
                  <a:xfrm>
                    <a:off x="2721224" y="1558412"/>
                    <a:ext cx="196645" cy="1317523"/>
                  </a:xfrm>
                  <a:prstGeom prst="rightBrace">
                    <a:avLst/>
                  </a:prstGeom>
                  <a:ln cmpd="sng">
                    <a:solidFill>
                      <a:schemeClr val="tx2"/>
                    </a:solidFill>
                    <a:tailEnd type="none"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it-IT"/>
                  </a:p>
                </p:txBody>
              </p:sp>
              <p:sp>
                <p:nvSpPr>
                  <p:cNvPr id="15" name="Rettangolo con angoli arrotondati 14">
                    <a:extLst>
                      <a:ext uri="{FF2B5EF4-FFF2-40B4-BE49-F238E27FC236}">
                        <a16:creationId xmlns:a16="http://schemas.microsoft.com/office/drawing/2014/main" id="{31C9F7A7-EC91-A25E-7983-03BE1705FB89}"/>
                      </a:ext>
                    </a:extLst>
                  </p:cNvPr>
                  <p:cNvSpPr/>
                  <p:nvPr/>
                </p:nvSpPr>
                <p:spPr>
                  <a:xfrm>
                    <a:off x="1281753" y="1694504"/>
                    <a:ext cx="381467" cy="246832"/>
                  </a:xfrm>
                  <a:prstGeom prst="roundRect">
                    <a:avLst/>
                  </a:prstGeom>
                  <a:solidFill>
                    <a:schemeClr val="tx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it-IT" dirty="0">
                      <a:solidFill>
                        <a:schemeClr val="bg2"/>
                      </a:solidFill>
                    </a:endParaRPr>
                  </a:p>
                </p:txBody>
              </p:sp>
              <p:sp>
                <p:nvSpPr>
                  <p:cNvPr id="16" name="Rettangolo con angoli arrotondati 15">
                    <a:extLst>
                      <a:ext uri="{FF2B5EF4-FFF2-40B4-BE49-F238E27FC236}">
                        <a16:creationId xmlns:a16="http://schemas.microsoft.com/office/drawing/2014/main" id="{16DBE096-BA7A-2345-F314-AF1D2C6B0ADB}"/>
                      </a:ext>
                    </a:extLst>
                  </p:cNvPr>
                  <p:cNvSpPr/>
                  <p:nvPr/>
                </p:nvSpPr>
                <p:spPr>
                  <a:xfrm>
                    <a:off x="1281753" y="2008089"/>
                    <a:ext cx="381467" cy="246832"/>
                  </a:xfrm>
                  <a:prstGeom prst="roundRect">
                    <a:avLst/>
                  </a:prstGeom>
                  <a:solidFill>
                    <a:schemeClr val="tx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it-IT" dirty="0">
                      <a:solidFill>
                        <a:schemeClr val="bg2"/>
                      </a:solidFill>
                    </a:endParaRPr>
                  </a:p>
                </p:txBody>
              </p:sp>
              <p:sp>
                <p:nvSpPr>
                  <p:cNvPr id="17" name="Rettangolo con angoli arrotondati 16">
                    <a:extLst>
                      <a:ext uri="{FF2B5EF4-FFF2-40B4-BE49-F238E27FC236}">
                        <a16:creationId xmlns:a16="http://schemas.microsoft.com/office/drawing/2014/main" id="{7A3468EE-EFD1-C589-3D4F-728FE967B986}"/>
                      </a:ext>
                    </a:extLst>
                  </p:cNvPr>
                  <p:cNvSpPr/>
                  <p:nvPr/>
                </p:nvSpPr>
                <p:spPr>
                  <a:xfrm>
                    <a:off x="1281752" y="2535674"/>
                    <a:ext cx="381467" cy="246832"/>
                  </a:xfrm>
                  <a:prstGeom prst="roundRect">
                    <a:avLst/>
                  </a:prstGeom>
                  <a:solidFill>
                    <a:schemeClr val="tx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it-IT" dirty="0">
                      <a:solidFill>
                        <a:schemeClr val="bg2"/>
                      </a:solidFill>
                    </a:endParaRPr>
                  </a:p>
                </p:txBody>
              </p:sp>
              <p:sp>
                <p:nvSpPr>
                  <p:cNvPr id="18" name="Parentesi graffa chiusa 17">
                    <a:extLst>
                      <a:ext uri="{FF2B5EF4-FFF2-40B4-BE49-F238E27FC236}">
                        <a16:creationId xmlns:a16="http://schemas.microsoft.com/office/drawing/2014/main" id="{34E242DB-6144-B857-366B-26B1FDE5DE9D}"/>
                      </a:ext>
                    </a:extLst>
                  </p:cNvPr>
                  <p:cNvSpPr/>
                  <p:nvPr/>
                </p:nvSpPr>
                <p:spPr>
                  <a:xfrm>
                    <a:off x="1715728" y="1694504"/>
                    <a:ext cx="166338" cy="1088002"/>
                  </a:xfrm>
                  <a:prstGeom prst="rightBrace">
                    <a:avLst/>
                  </a:prstGeom>
                  <a:ln cmpd="sng">
                    <a:solidFill>
                      <a:schemeClr val="tx2"/>
                    </a:solidFill>
                    <a:tailEnd type="none"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it-IT"/>
                  </a:p>
                </p:txBody>
              </p:sp>
              <p:sp>
                <p:nvSpPr>
                  <p:cNvPr id="19" name="CasellaDiTesto 18">
                    <a:extLst>
                      <a:ext uri="{FF2B5EF4-FFF2-40B4-BE49-F238E27FC236}">
                        <a16:creationId xmlns:a16="http://schemas.microsoft.com/office/drawing/2014/main" id="{D81177CC-3DF8-F7D0-D92D-461D5CAD5C3A}"/>
                      </a:ext>
                    </a:extLst>
                  </p:cNvPr>
                  <p:cNvSpPr txBox="1"/>
                  <p:nvPr/>
                </p:nvSpPr>
                <p:spPr>
                  <a:xfrm>
                    <a:off x="1835268" y="2107701"/>
                    <a:ext cx="468251" cy="82443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900" b="1" dirty="0"/>
                      <a:t>OBS</a:t>
                    </a:r>
                    <a:endParaRPr lang="it-IT" sz="1100" b="1" dirty="0"/>
                  </a:p>
                </p:txBody>
              </p:sp>
              <p:sp>
                <p:nvSpPr>
                  <p:cNvPr id="20" name="Rettangolo con angoli arrotondati 19">
                    <a:extLst>
                      <a:ext uri="{FF2B5EF4-FFF2-40B4-BE49-F238E27FC236}">
                        <a16:creationId xmlns:a16="http://schemas.microsoft.com/office/drawing/2014/main" id="{F93BE268-3149-BB6C-4398-939D599C8542}"/>
                      </a:ext>
                    </a:extLst>
                  </p:cNvPr>
                  <p:cNvSpPr/>
                  <p:nvPr/>
                </p:nvSpPr>
                <p:spPr>
                  <a:xfrm>
                    <a:off x="1149895" y="2963648"/>
                    <a:ext cx="1130710" cy="1425678"/>
                  </a:xfrm>
                  <a:prstGeom prst="roundRect">
                    <a:avLst/>
                  </a:prstGeom>
                  <a:solidFill>
                    <a:schemeClr val="accent1">
                      <a:lumMod val="20000"/>
                      <a:lumOff val="8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it-IT" dirty="0">
                      <a:solidFill>
                        <a:schemeClr val="bg2"/>
                      </a:solidFill>
                    </a:endParaRPr>
                  </a:p>
                </p:txBody>
              </p:sp>
              <p:sp>
                <p:nvSpPr>
                  <p:cNvPr id="21" name="Rettangolo con angoli arrotondati 20">
                    <a:extLst>
                      <a:ext uri="{FF2B5EF4-FFF2-40B4-BE49-F238E27FC236}">
                        <a16:creationId xmlns:a16="http://schemas.microsoft.com/office/drawing/2014/main" id="{099AB22D-5BA5-B84E-2FBF-F64178A6FE9E}"/>
                      </a:ext>
                    </a:extLst>
                  </p:cNvPr>
                  <p:cNvSpPr/>
                  <p:nvPr/>
                </p:nvSpPr>
                <p:spPr>
                  <a:xfrm>
                    <a:off x="1281275" y="3153817"/>
                    <a:ext cx="381467" cy="246832"/>
                  </a:xfrm>
                  <a:prstGeom prst="roundRect">
                    <a:avLst/>
                  </a:prstGeom>
                  <a:solidFill>
                    <a:schemeClr val="tx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it-IT" dirty="0">
                      <a:solidFill>
                        <a:schemeClr val="bg2"/>
                      </a:solidFill>
                    </a:endParaRPr>
                  </a:p>
                </p:txBody>
              </p:sp>
              <p:sp>
                <p:nvSpPr>
                  <p:cNvPr id="22" name="Rettangolo con angoli arrotondati 21">
                    <a:extLst>
                      <a:ext uri="{FF2B5EF4-FFF2-40B4-BE49-F238E27FC236}">
                        <a16:creationId xmlns:a16="http://schemas.microsoft.com/office/drawing/2014/main" id="{37497627-6899-95CA-9D4D-B0C3654F4674}"/>
                      </a:ext>
                    </a:extLst>
                  </p:cNvPr>
                  <p:cNvSpPr/>
                  <p:nvPr/>
                </p:nvSpPr>
                <p:spPr>
                  <a:xfrm>
                    <a:off x="1281275" y="3467402"/>
                    <a:ext cx="381467" cy="246832"/>
                  </a:xfrm>
                  <a:prstGeom prst="roundRect">
                    <a:avLst/>
                  </a:prstGeom>
                  <a:solidFill>
                    <a:schemeClr val="tx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it-IT" dirty="0">
                      <a:solidFill>
                        <a:schemeClr val="bg2"/>
                      </a:solidFill>
                    </a:endParaRPr>
                  </a:p>
                </p:txBody>
              </p:sp>
              <p:sp>
                <p:nvSpPr>
                  <p:cNvPr id="23" name="Rettangolo con angoli arrotondati 22">
                    <a:extLst>
                      <a:ext uri="{FF2B5EF4-FFF2-40B4-BE49-F238E27FC236}">
                        <a16:creationId xmlns:a16="http://schemas.microsoft.com/office/drawing/2014/main" id="{986F72D5-036D-46E9-90E4-9D661E4EF596}"/>
                      </a:ext>
                    </a:extLst>
                  </p:cNvPr>
                  <p:cNvSpPr/>
                  <p:nvPr/>
                </p:nvSpPr>
                <p:spPr>
                  <a:xfrm>
                    <a:off x="1281274" y="3994987"/>
                    <a:ext cx="381467" cy="246832"/>
                  </a:xfrm>
                  <a:prstGeom prst="roundRect">
                    <a:avLst/>
                  </a:prstGeom>
                  <a:solidFill>
                    <a:schemeClr val="tx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it-IT" dirty="0">
                      <a:solidFill>
                        <a:schemeClr val="bg2"/>
                      </a:solidFill>
                    </a:endParaRPr>
                  </a:p>
                </p:txBody>
              </p:sp>
              <p:sp>
                <p:nvSpPr>
                  <p:cNvPr id="24" name="CasellaDiTesto 23">
                    <a:extLst>
                      <a:ext uri="{FF2B5EF4-FFF2-40B4-BE49-F238E27FC236}">
                        <a16:creationId xmlns:a16="http://schemas.microsoft.com/office/drawing/2014/main" id="{67CDA70D-C777-19BC-2295-36A14D7D9AAC}"/>
                      </a:ext>
                    </a:extLst>
                  </p:cNvPr>
                  <p:cNvSpPr txBox="1"/>
                  <p:nvPr/>
                </p:nvSpPr>
                <p:spPr>
                  <a:xfrm>
                    <a:off x="1415373" y="4316136"/>
                    <a:ext cx="299877" cy="70788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4000" dirty="0">
                        <a:solidFill>
                          <a:schemeClr val="accent4"/>
                        </a:solidFill>
                      </a:rPr>
                      <a:t>…</a:t>
                    </a:r>
                    <a:endParaRPr lang="it-IT" dirty="0">
                      <a:solidFill>
                        <a:schemeClr val="accent4"/>
                      </a:solidFill>
                    </a:endParaRPr>
                  </a:p>
                </p:txBody>
              </p:sp>
            </p:grpSp>
          </p:grpSp>
        </p:grpSp>
        <p:grpSp>
          <p:nvGrpSpPr>
            <p:cNvPr id="27" name="Gruppo 26">
              <a:extLst>
                <a:ext uri="{FF2B5EF4-FFF2-40B4-BE49-F238E27FC236}">
                  <a16:creationId xmlns:a16="http://schemas.microsoft.com/office/drawing/2014/main" id="{3704C237-DC58-15A8-0565-2E58C3AB61B2}"/>
                </a:ext>
              </a:extLst>
            </p:cNvPr>
            <p:cNvGrpSpPr/>
            <p:nvPr/>
          </p:nvGrpSpPr>
          <p:grpSpPr>
            <a:xfrm>
              <a:off x="3892205" y="1565209"/>
              <a:ext cx="3145597" cy="4477729"/>
              <a:chOff x="4354581" y="1570300"/>
              <a:chExt cx="3145597" cy="4477729"/>
            </a:xfrm>
          </p:grpSpPr>
          <p:grpSp>
            <p:nvGrpSpPr>
              <p:cNvPr id="28" name="Gruppo 27">
                <a:extLst>
                  <a:ext uri="{FF2B5EF4-FFF2-40B4-BE49-F238E27FC236}">
                    <a16:creationId xmlns:a16="http://schemas.microsoft.com/office/drawing/2014/main" id="{AA29A51F-0F9C-AE2F-4B1C-970D07E7514F}"/>
                  </a:ext>
                </a:extLst>
              </p:cNvPr>
              <p:cNvGrpSpPr/>
              <p:nvPr/>
            </p:nvGrpSpPr>
            <p:grpSpPr>
              <a:xfrm>
                <a:off x="4354581" y="1570300"/>
                <a:ext cx="3145597" cy="4477729"/>
                <a:chOff x="1547701" y="1395814"/>
                <a:chExt cx="3145597" cy="4477729"/>
              </a:xfrm>
            </p:grpSpPr>
            <p:sp>
              <p:nvSpPr>
                <p:cNvPr id="46" name="Rettangolo con angoli arrotondati 45">
                  <a:extLst>
                    <a:ext uri="{FF2B5EF4-FFF2-40B4-BE49-F238E27FC236}">
                      <a16:creationId xmlns:a16="http://schemas.microsoft.com/office/drawing/2014/main" id="{FBDFD60B-C078-CA32-6902-7D20DB3ADC16}"/>
                    </a:ext>
                  </a:extLst>
                </p:cNvPr>
                <p:cNvSpPr/>
                <p:nvPr/>
              </p:nvSpPr>
              <p:spPr>
                <a:xfrm>
                  <a:off x="1547701" y="1660849"/>
                  <a:ext cx="3145597" cy="4212694"/>
                </a:xfrm>
                <a:prstGeom prst="roundRect">
                  <a:avLst/>
                </a:prstGeom>
                <a:solidFill>
                  <a:schemeClr val="accent2">
                    <a:lumMod val="40000"/>
                    <a:lumOff val="60000"/>
                  </a:schemeClr>
                </a:solidFill>
                <a:ln>
                  <a:noFill/>
                </a:ln>
                <a:scene3d>
                  <a:camera prst="isometricOffAxis2Left"/>
                  <a:lightRig rig="threePt" dir="t"/>
                </a:scene3d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47" name="CasellaDiTesto 46">
                  <a:extLst>
                    <a:ext uri="{FF2B5EF4-FFF2-40B4-BE49-F238E27FC236}">
                      <a16:creationId xmlns:a16="http://schemas.microsoft.com/office/drawing/2014/main" id="{87AF981C-9611-E422-927B-5090A7ED1CAC}"/>
                    </a:ext>
                  </a:extLst>
                </p:cNvPr>
                <p:cNvSpPr txBox="1"/>
                <p:nvPr/>
              </p:nvSpPr>
              <p:spPr>
                <a:xfrm>
                  <a:off x="2019147" y="1395814"/>
                  <a:ext cx="2278306" cy="400110"/>
                </a:xfrm>
                <a:prstGeom prst="rect">
                  <a:avLst/>
                </a:prstGeom>
                <a:noFill/>
                <a:scene3d>
                  <a:camera prst="isometricOffAxis2Left"/>
                  <a:lightRig rig="threePt" dir="t"/>
                </a:scene3d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2000" b="1" dirty="0"/>
                    <a:t>SUBJECT 2</a:t>
                  </a:r>
                  <a:endParaRPr lang="it-IT" b="1" dirty="0"/>
                </a:p>
              </p:txBody>
            </p:sp>
          </p:grpSp>
          <p:grpSp>
            <p:nvGrpSpPr>
              <p:cNvPr id="29" name="Gruppo 28">
                <a:extLst>
                  <a:ext uri="{FF2B5EF4-FFF2-40B4-BE49-F238E27FC236}">
                    <a16:creationId xmlns:a16="http://schemas.microsoft.com/office/drawing/2014/main" id="{C46DC78B-5E52-CD4A-5A94-81101DB98FA6}"/>
                  </a:ext>
                </a:extLst>
              </p:cNvPr>
              <p:cNvGrpSpPr/>
              <p:nvPr/>
            </p:nvGrpSpPr>
            <p:grpSpPr>
              <a:xfrm>
                <a:off x="5005215" y="2226795"/>
                <a:ext cx="2494963" cy="3497123"/>
                <a:chOff x="835741" y="1258528"/>
                <a:chExt cx="3370153" cy="4685071"/>
              </a:xfrm>
              <a:scene3d>
                <a:camera prst="isometricOffAxis2Left"/>
                <a:lightRig rig="threePt" dir="t"/>
              </a:scene3d>
            </p:grpSpPr>
            <p:sp>
              <p:nvSpPr>
                <p:cNvPr id="30" name="CasellaDiTesto 29">
                  <a:extLst>
                    <a:ext uri="{FF2B5EF4-FFF2-40B4-BE49-F238E27FC236}">
                      <a16:creationId xmlns:a16="http://schemas.microsoft.com/office/drawing/2014/main" id="{4520DECC-733C-8D50-C343-9038CBA22221}"/>
                    </a:ext>
                  </a:extLst>
                </p:cNvPr>
                <p:cNvSpPr txBox="1"/>
                <p:nvPr/>
              </p:nvSpPr>
              <p:spPr>
                <a:xfrm>
                  <a:off x="2917869" y="2032507"/>
                  <a:ext cx="1288025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/>
                    <a:t>DAY</a:t>
                  </a:r>
                  <a:endParaRPr lang="it-IT" b="1" dirty="0"/>
                </a:p>
              </p:txBody>
            </p:sp>
            <p:grpSp>
              <p:nvGrpSpPr>
                <p:cNvPr id="31" name="Gruppo 30">
                  <a:extLst>
                    <a:ext uri="{FF2B5EF4-FFF2-40B4-BE49-F238E27FC236}">
                      <a16:creationId xmlns:a16="http://schemas.microsoft.com/office/drawing/2014/main" id="{39EE81D1-7E43-4B44-849B-B6CA19CFBDF0}"/>
                    </a:ext>
                  </a:extLst>
                </p:cNvPr>
                <p:cNvGrpSpPr/>
                <p:nvPr/>
              </p:nvGrpSpPr>
              <p:grpSpPr>
                <a:xfrm>
                  <a:off x="835741" y="1258528"/>
                  <a:ext cx="2082128" cy="4685071"/>
                  <a:chOff x="835741" y="1258528"/>
                  <a:chExt cx="2082128" cy="4685071"/>
                </a:xfrm>
              </p:grpSpPr>
              <p:sp>
                <p:nvSpPr>
                  <p:cNvPr id="32" name="Rettangolo con angoli arrotondati 31">
                    <a:extLst>
                      <a:ext uri="{FF2B5EF4-FFF2-40B4-BE49-F238E27FC236}">
                        <a16:creationId xmlns:a16="http://schemas.microsoft.com/office/drawing/2014/main" id="{229BBDF8-9F29-2839-EEA7-1DEA221E9276}"/>
                      </a:ext>
                    </a:extLst>
                  </p:cNvPr>
                  <p:cNvSpPr/>
                  <p:nvPr/>
                </p:nvSpPr>
                <p:spPr>
                  <a:xfrm>
                    <a:off x="835741" y="1258528"/>
                    <a:ext cx="1759975" cy="4685071"/>
                  </a:xfrm>
                  <a:prstGeom prst="roundRect">
                    <a:avLst/>
                  </a:prstGeom>
                  <a:solidFill>
                    <a:schemeClr val="tx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it-IT" dirty="0">
                      <a:solidFill>
                        <a:schemeClr val="bg2"/>
                      </a:solidFill>
                    </a:endParaRPr>
                  </a:p>
                </p:txBody>
              </p:sp>
              <p:sp>
                <p:nvSpPr>
                  <p:cNvPr id="33" name="Rettangolo con angoli arrotondati 32">
                    <a:extLst>
                      <a:ext uri="{FF2B5EF4-FFF2-40B4-BE49-F238E27FC236}">
                        <a16:creationId xmlns:a16="http://schemas.microsoft.com/office/drawing/2014/main" id="{3D32ADE8-A698-D9BD-7DEA-D432D6E54905}"/>
                      </a:ext>
                    </a:extLst>
                  </p:cNvPr>
                  <p:cNvSpPr/>
                  <p:nvPr/>
                </p:nvSpPr>
                <p:spPr>
                  <a:xfrm>
                    <a:off x="1150373" y="1504335"/>
                    <a:ext cx="1130710" cy="1425678"/>
                  </a:xfrm>
                  <a:prstGeom prst="roundRect">
                    <a:avLst/>
                  </a:prstGeom>
                  <a:solidFill>
                    <a:schemeClr val="accent1">
                      <a:lumMod val="20000"/>
                      <a:lumOff val="8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it-IT" dirty="0">
                      <a:solidFill>
                        <a:schemeClr val="bg2"/>
                      </a:solidFill>
                    </a:endParaRPr>
                  </a:p>
                </p:txBody>
              </p:sp>
              <p:sp>
                <p:nvSpPr>
                  <p:cNvPr id="34" name="Rettangolo con angoli arrotondati 33">
                    <a:extLst>
                      <a:ext uri="{FF2B5EF4-FFF2-40B4-BE49-F238E27FC236}">
                        <a16:creationId xmlns:a16="http://schemas.microsoft.com/office/drawing/2014/main" id="{BCFBE47F-D74F-E85C-85C0-3739ACC02914}"/>
                      </a:ext>
                    </a:extLst>
                  </p:cNvPr>
                  <p:cNvSpPr/>
                  <p:nvPr/>
                </p:nvSpPr>
                <p:spPr>
                  <a:xfrm>
                    <a:off x="1150373" y="5220928"/>
                    <a:ext cx="1130710" cy="508819"/>
                  </a:xfrm>
                  <a:prstGeom prst="roundRect">
                    <a:avLst/>
                  </a:prstGeom>
                  <a:solidFill>
                    <a:schemeClr val="accent1">
                      <a:lumMod val="20000"/>
                      <a:lumOff val="8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it-IT" dirty="0">
                      <a:solidFill>
                        <a:schemeClr val="bg2"/>
                      </a:solidFill>
                    </a:endParaRPr>
                  </a:p>
                </p:txBody>
              </p:sp>
              <p:sp>
                <p:nvSpPr>
                  <p:cNvPr id="35" name="Parentesi graffa chiusa 34">
                    <a:extLst>
                      <a:ext uri="{FF2B5EF4-FFF2-40B4-BE49-F238E27FC236}">
                        <a16:creationId xmlns:a16="http://schemas.microsoft.com/office/drawing/2014/main" id="{23CC8528-0E80-BEC7-D4F7-709EF8913465}"/>
                      </a:ext>
                    </a:extLst>
                  </p:cNvPr>
                  <p:cNvSpPr/>
                  <p:nvPr/>
                </p:nvSpPr>
                <p:spPr>
                  <a:xfrm>
                    <a:off x="2721224" y="1558412"/>
                    <a:ext cx="196645" cy="1317523"/>
                  </a:xfrm>
                  <a:prstGeom prst="rightBrace">
                    <a:avLst/>
                  </a:prstGeom>
                  <a:ln cmpd="sng">
                    <a:solidFill>
                      <a:schemeClr val="tx2"/>
                    </a:solidFill>
                    <a:tailEnd type="none"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it-IT"/>
                  </a:p>
                </p:txBody>
              </p:sp>
              <p:sp>
                <p:nvSpPr>
                  <p:cNvPr id="36" name="Rettangolo con angoli arrotondati 35">
                    <a:extLst>
                      <a:ext uri="{FF2B5EF4-FFF2-40B4-BE49-F238E27FC236}">
                        <a16:creationId xmlns:a16="http://schemas.microsoft.com/office/drawing/2014/main" id="{86787F4E-BB4A-E171-60E3-7D6385A77A69}"/>
                      </a:ext>
                    </a:extLst>
                  </p:cNvPr>
                  <p:cNvSpPr/>
                  <p:nvPr/>
                </p:nvSpPr>
                <p:spPr>
                  <a:xfrm>
                    <a:off x="1281753" y="1694504"/>
                    <a:ext cx="381467" cy="246832"/>
                  </a:xfrm>
                  <a:prstGeom prst="roundRect">
                    <a:avLst/>
                  </a:prstGeom>
                  <a:solidFill>
                    <a:schemeClr val="tx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it-IT" dirty="0">
                      <a:solidFill>
                        <a:schemeClr val="bg2"/>
                      </a:solidFill>
                    </a:endParaRPr>
                  </a:p>
                </p:txBody>
              </p:sp>
              <p:sp>
                <p:nvSpPr>
                  <p:cNvPr id="37" name="Rettangolo con angoli arrotondati 36">
                    <a:extLst>
                      <a:ext uri="{FF2B5EF4-FFF2-40B4-BE49-F238E27FC236}">
                        <a16:creationId xmlns:a16="http://schemas.microsoft.com/office/drawing/2014/main" id="{B1BE9C60-2140-B6AE-F9C8-436EDE09DAA9}"/>
                      </a:ext>
                    </a:extLst>
                  </p:cNvPr>
                  <p:cNvSpPr/>
                  <p:nvPr/>
                </p:nvSpPr>
                <p:spPr>
                  <a:xfrm>
                    <a:off x="1281753" y="2008089"/>
                    <a:ext cx="381467" cy="246832"/>
                  </a:xfrm>
                  <a:prstGeom prst="roundRect">
                    <a:avLst/>
                  </a:prstGeom>
                  <a:solidFill>
                    <a:schemeClr val="tx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it-IT" dirty="0">
                      <a:solidFill>
                        <a:schemeClr val="bg2"/>
                      </a:solidFill>
                    </a:endParaRPr>
                  </a:p>
                </p:txBody>
              </p:sp>
              <p:sp>
                <p:nvSpPr>
                  <p:cNvPr id="38" name="Rettangolo con angoli arrotondati 37">
                    <a:extLst>
                      <a:ext uri="{FF2B5EF4-FFF2-40B4-BE49-F238E27FC236}">
                        <a16:creationId xmlns:a16="http://schemas.microsoft.com/office/drawing/2014/main" id="{EEC65396-4792-CCE6-FB4B-758726A646F1}"/>
                      </a:ext>
                    </a:extLst>
                  </p:cNvPr>
                  <p:cNvSpPr/>
                  <p:nvPr/>
                </p:nvSpPr>
                <p:spPr>
                  <a:xfrm>
                    <a:off x="1281752" y="2535674"/>
                    <a:ext cx="381467" cy="246832"/>
                  </a:xfrm>
                  <a:prstGeom prst="roundRect">
                    <a:avLst/>
                  </a:prstGeom>
                  <a:solidFill>
                    <a:schemeClr val="tx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it-IT" dirty="0">
                      <a:solidFill>
                        <a:schemeClr val="bg2"/>
                      </a:solidFill>
                    </a:endParaRPr>
                  </a:p>
                </p:txBody>
              </p:sp>
              <p:sp>
                <p:nvSpPr>
                  <p:cNvPr id="39" name="Parentesi graffa chiusa 38">
                    <a:extLst>
                      <a:ext uri="{FF2B5EF4-FFF2-40B4-BE49-F238E27FC236}">
                        <a16:creationId xmlns:a16="http://schemas.microsoft.com/office/drawing/2014/main" id="{D6E3C810-8394-1379-CE96-35B19E1CF49E}"/>
                      </a:ext>
                    </a:extLst>
                  </p:cNvPr>
                  <p:cNvSpPr/>
                  <p:nvPr/>
                </p:nvSpPr>
                <p:spPr>
                  <a:xfrm>
                    <a:off x="1715728" y="1694504"/>
                    <a:ext cx="166338" cy="1088002"/>
                  </a:xfrm>
                  <a:prstGeom prst="rightBrace">
                    <a:avLst/>
                  </a:prstGeom>
                  <a:ln cmpd="sng">
                    <a:solidFill>
                      <a:schemeClr val="tx2"/>
                    </a:solidFill>
                    <a:tailEnd type="none"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it-IT"/>
                  </a:p>
                </p:txBody>
              </p:sp>
              <p:sp>
                <p:nvSpPr>
                  <p:cNvPr id="40" name="CasellaDiTesto 39">
                    <a:extLst>
                      <a:ext uri="{FF2B5EF4-FFF2-40B4-BE49-F238E27FC236}">
                        <a16:creationId xmlns:a16="http://schemas.microsoft.com/office/drawing/2014/main" id="{507AF417-CFD0-1D96-3039-A1C273F4DFC1}"/>
                      </a:ext>
                    </a:extLst>
                  </p:cNvPr>
                  <p:cNvSpPr txBox="1"/>
                  <p:nvPr/>
                </p:nvSpPr>
                <p:spPr>
                  <a:xfrm>
                    <a:off x="1835268" y="2107701"/>
                    <a:ext cx="468251" cy="82443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900" b="1" dirty="0"/>
                      <a:t>OBS</a:t>
                    </a:r>
                    <a:endParaRPr lang="it-IT" sz="1100" b="1" dirty="0"/>
                  </a:p>
                </p:txBody>
              </p:sp>
              <p:sp>
                <p:nvSpPr>
                  <p:cNvPr id="41" name="Rettangolo con angoli arrotondati 40">
                    <a:extLst>
                      <a:ext uri="{FF2B5EF4-FFF2-40B4-BE49-F238E27FC236}">
                        <a16:creationId xmlns:a16="http://schemas.microsoft.com/office/drawing/2014/main" id="{FECA90C6-B86F-3979-C067-19BBFA93DEEB}"/>
                      </a:ext>
                    </a:extLst>
                  </p:cNvPr>
                  <p:cNvSpPr/>
                  <p:nvPr/>
                </p:nvSpPr>
                <p:spPr>
                  <a:xfrm>
                    <a:off x="1149895" y="2963648"/>
                    <a:ext cx="1130710" cy="1425678"/>
                  </a:xfrm>
                  <a:prstGeom prst="roundRect">
                    <a:avLst/>
                  </a:prstGeom>
                  <a:solidFill>
                    <a:schemeClr val="accent1">
                      <a:lumMod val="20000"/>
                      <a:lumOff val="8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it-IT" dirty="0">
                      <a:solidFill>
                        <a:schemeClr val="bg2"/>
                      </a:solidFill>
                    </a:endParaRPr>
                  </a:p>
                </p:txBody>
              </p:sp>
              <p:sp>
                <p:nvSpPr>
                  <p:cNvPr id="42" name="Rettangolo con angoli arrotondati 41">
                    <a:extLst>
                      <a:ext uri="{FF2B5EF4-FFF2-40B4-BE49-F238E27FC236}">
                        <a16:creationId xmlns:a16="http://schemas.microsoft.com/office/drawing/2014/main" id="{2896AE9C-32DA-B4AC-3800-FCFF5135E9B0}"/>
                      </a:ext>
                    </a:extLst>
                  </p:cNvPr>
                  <p:cNvSpPr/>
                  <p:nvPr/>
                </p:nvSpPr>
                <p:spPr>
                  <a:xfrm>
                    <a:off x="1281275" y="3153817"/>
                    <a:ext cx="381467" cy="246832"/>
                  </a:xfrm>
                  <a:prstGeom prst="roundRect">
                    <a:avLst/>
                  </a:prstGeom>
                  <a:solidFill>
                    <a:schemeClr val="tx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it-IT" dirty="0">
                      <a:solidFill>
                        <a:schemeClr val="bg2"/>
                      </a:solidFill>
                    </a:endParaRPr>
                  </a:p>
                </p:txBody>
              </p:sp>
              <p:sp>
                <p:nvSpPr>
                  <p:cNvPr id="43" name="Rettangolo con angoli arrotondati 42">
                    <a:extLst>
                      <a:ext uri="{FF2B5EF4-FFF2-40B4-BE49-F238E27FC236}">
                        <a16:creationId xmlns:a16="http://schemas.microsoft.com/office/drawing/2014/main" id="{74ADBA0D-6687-2DFE-910A-1E34AEB9F002}"/>
                      </a:ext>
                    </a:extLst>
                  </p:cNvPr>
                  <p:cNvSpPr/>
                  <p:nvPr/>
                </p:nvSpPr>
                <p:spPr>
                  <a:xfrm>
                    <a:off x="1281275" y="3467402"/>
                    <a:ext cx="381467" cy="246832"/>
                  </a:xfrm>
                  <a:prstGeom prst="roundRect">
                    <a:avLst/>
                  </a:prstGeom>
                  <a:solidFill>
                    <a:schemeClr val="tx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it-IT" dirty="0">
                      <a:solidFill>
                        <a:schemeClr val="bg2"/>
                      </a:solidFill>
                    </a:endParaRPr>
                  </a:p>
                </p:txBody>
              </p:sp>
              <p:sp>
                <p:nvSpPr>
                  <p:cNvPr id="44" name="Rettangolo con angoli arrotondati 43">
                    <a:extLst>
                      <a:ext uri="{FF2B5EF4-FFF2-40B4-BE49-F238E27FC236}">
                        <a16:creationId xmlns:a16="http://schemas.microsoft.com/office/drawing/2014/main" id="{B667138A-4183-B4DA-8843-AECCD4C93EA9}"/>
                      </a:ext>
                    </a:extLst>
                  </p:cNvPr>
                  <p:cNvSpPr/>
                  <p:nvPr/>
                </p:nvSpPr>
                <p:spPr>
                  <a:xfrm>
                    <a:off x="1281274" y="3994987"/>
                    <a:ext cx="381467" cy="246832"/>
                  </a:xfrm>
                  <a:prstGeom prst="roundRect">
                    <a:avLst/>
                  </a:prstGeom>
                  <a:solidFill>
                    <a:schemeClr val="tx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it-IT" dirty="0">
                      <a:solidFill>
                        <a:schemeClr val="bg2"/>
                      </a:solidFill>
                    </a:endParaRPr>
                  </a:p>
                </p:txBody>
              </p:sp>
              <p:sp>
                <p:nvSpPr>
                  <p:cNvPr id="45" name="CasellaDiTesto 44">
                    <a:extLst>
                      <a:ext uri="{FF2B5EF4-FFF2-40B4-BE49-F238E27FC236}">
                        <a16:creationId xmlns:a16="http://schemas.microsoft.com/office/drawing/2014/main" id="{A8D3851D-5A2E-8FDF-A1FF-16931AB1F0EC}"/>
                      </a:ext>
                    </a:extLst>
                  </p:cNvPr>
                  <p:cNvSpPr txBox="1"/>
                  <p:nvPr/>
                </p:nvSpPr>
                <p:spPr>
                  <a:xfrm>
                    <a:off x="1415373" y="4316136"/>
                    <a:ext cx="299877" cy="70788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4000" dirty="0">
                        <a:solidFill>
                          <a:schemeClr val="accent4"/>
                        </a:solidFill>
                      </a:rPr>
                      <a:t>…</a:t>
                    </a:r>
                    <a:endParaRPr lang="it-IT" dirty="0">
                      <a:solidFill>
                        <a:schemeClr val="accent4"/>
                      </a:solidFill>
                    </a:endParaRPr>
                  </a:p>
                </p:txBody>
              </p:sp>
            </p:grpSp>
          </p:grpSp>
        </p:grpSp>
        <p:grpSp>
          <p:nvGrpSpPr>
            <p:cNvPr id="48" name="Gruppo 47">
              <a:extLst>
                <a:ext uri="{FF2B5EF4-FFF2-40B4-BE49-F238E27FC236}">
                  <a16:creationId xmlns:a16="http://schemas.microsoft.com/office/drawing/2014/main" id="{4BA6B2BD-F356-5016-3211-86BB15162B03}"/>
                </a:ext>
              </a:extLst>
            </p:cNvPr>
            <p:cNvGrpSpPr/>
            <p:nvPr/>
          </p:nvGrpSpPr>
          <p:grpSpPr>
            <a:xfrm>
              <a:off x="2416370" y="1971319"/>
              <a:ext cx="3145597" cy="4477729"/>
              <a:chOff x="4354581" y="1570300"/>
              <a:chExt cx="3145597" cy="4477729"/>
            </a:xfrm>
          </p:grpSpPr>
          <p:grpSp>
            <p:nvGrpSpPr>
              <p:cNvPr id="49" name="Gruppo 48">
                <a:extLst>
                  <a:ext uri="{FF2B5EF4-FFF2-40B4-BE49-F238E27FC236}">
                    <a16:creationId xmlns:a16="http://schemas.microsoft.com/office/drawing/2014/main" id="{3FB38510-D14A-0011-4E96-AB3ADF285D5C}"/>
                  </a:ext>
                </a:extLst>
              </p:cNvPr>
              <p:cNvGrpSpPr/>
              <p:nvPr/>
            </p:nvGrpSpPr>
            <p:grpSpPr>
              <a:xfrm>
                <a:off x="4354581" y="1570300"/>
                <a:ext cx="3145597" cy="4477729"/>
                <a:chOff x="1547701" y="1395814"/>
                <a:chExt cx="3145597" cy="4477729"/>
              </a:xfrm>
            </p:grpSpPr>
            <p:sp>
              <p:nvSpPr>
                <p:cNvPr id="67" name="Rettangolo con angoli arrotondati 66">
                  <a:extLst>
                    <a:ext uri="{FF2B5EF4-FFF2-40B4-BE49-F238E27FC236}">
                      <a16:creationId xmlns:a16="http://schemas.microsoft.com/office/drawing/2014/main" id="{CBC73B23-E886-DA18-61FD-0B634DB9EACE}"/>
                    </a:ext>
                  </a:extLst>
                </p:cNvPr>
                <p:cNvSpPr/>
                <p:nvPr/>
              </p:nvSpPr>
              <p:spPr>
                <a:xfrm>
                  <a:off x="1547701" y="1660849"/>
                  <a:ext cx="3145597" cy="4212694"/>
                </a:xfrm>
                <a:prstGeom prst="roundRect">
                  <a:avLst/>
                </a:prstGeom>
                <a:solidFill>
                  <a:schemeClr val="accent2">
                    <a:lumMod val="40000"/>
                    <a:lumOff val="60000"/>
                  </a:schemeClr>
                </a:solidFill>
                <a:ln>
                  <a:noFill/>
                </a:ln>
                <a:scene3d>
                  <a:camera prst="isometricOffAxis2Left"/>
                  <a:lightRig rig="threePt" dir="t"/>
                </a:scene3d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68" name="CasellaDiTesto 67">
                  <a:extLst>
                    <a:ext uri="{FF2B5EF4-FFF2-40B4-BE49-F238E27FC236}">
                      <a16:creationId xmlns:a16="http://schemas.microsoft.com/office/drawing/2014/main" id="{57B43919-B1B8-443B-4292-B55CCD49A1AB}"/>
                    </a:ext>
                  </a:extLst>
                </p:cNvPr>
                <p:cNvSpPr txBox="1"/>
                <p:nvPr/>
              </p:nvSpPr>
              <p:spPr>
                <a:xfrm>
                  <a:off x="2019147" y="1395814"/>
                  <a:ext cx="2278306" cy="400110"/>
                </a:xfrm>
                <a:prstGeom prst="rect">
                  <a:avLst/>
                </a:prstGeom>
                <a:noFill/>
                <a:scene3d>
                  <a:camera prst="isometricOffAxis2Left"/>
                  <a:lightRig rig="threePt" dir="t"/>
                </a:scene3d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2000" b="1" dirty="0"/>
                    <a:t>SUBJECT 1</a:t>
                  </a:r>
                  <a:endParaRPr lang="it-IT" b="1" dirty="0"/>
                </a:p>
              </p:txBody>
            </p:sp>
          </p:grpSp>
          <p:grpSp>
            <p:nvGrpSpPr>
              <p:cNvPr id="50" name="Gruppo 49">
                <a:extLst>
                  <a:ext uri="{FF2B5EF4-FFF2-40B4-BE49-F238E27FC236}">
                    <a16:creationId xmlns:a16="http://schemas.microsoft.com/office/drawing/2014/main" id="{08C7F4D7-3F43-DEBC-7187-DBA0B3D80EB0}"/>
                  </a:ext>
                </a:extLst>
              </p:cNvPr>
              <p:cNvGrpSpPr/>
              <p:nvPr/>
            </p:nvGrpSpPr>
            <p:grpSpPr>
              <a:xfrm>
                <a:off x="5005215" y="2226795"/>
                <a:ext cx="2494963" cy="3497123"/>
                <a:chOff x="835741" y="1258528"/>
                <a:chExt cx="3370153" cy="4685071"/>
              </a:xfrm>
              <a:scene3d>
                <a:camera prst="isometricOffAxis2Left"/>
                <a:lightRig rig="threePt" dir="t"/>
              </a:scene3d>
            </p:grpSpPr>
            <p:sp>
              <p:nvSpPr>
                <p:cNvPr id="51" name="CasellaDiTesto 50">
                  <a:extLst>
                    <a:ext uri="{FF2B5EF4-FFF2-40B4-BE49-F238E27FC236}">
                      <a16:creationId xmlns:a16="http://schemas.microsoft.com/office/drawing/2014/main" id="{01276FCD-96C1-DE5D-6269-98E5502AEB78}"/>
                    </a:ext>
                  </a:extLst>
                </p:cNvPr>
                <p:cNvSpPr txBox="1"/>
                <p:nvPr/>
              </p:nvSpPr>
              <p:spPr>
                <a:xfrm>
                  <a:off x="2917869" y="2032507"/>
                  <a:ext cx="1288025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/>
                    <a:t>DAY</a:t>
                  </a:r>
                  <a:endParaRPr lang="it-IT" b="1" dirty="0"/>
                </a:p>
              </p:txBody>
            </p:sp>
            <p:grpSp>
              <p:nvGrpSpPr>
                <p:cNvPr id="52" name="Gruppo 51">
                  <a:extLst>
                    <a:ext uri="{FF2B5EF4-FFF2-40B4-BE49-F238E27FC236}">
                      <a16:creationId xmlns:a16="http://schemas.microsoft.com/office/drawing/2014/main" id="{51C5ABB8-0C59-B7F2-376F-91D538875E18}"/>
                    </a:ext>
                  </a:extLst>
                </p:cNvPr>
                <p:cNvGrpSpPr/>
                <p:nvPr/>
              </p:nvGrpSpPr>
              <p:grpSpPr>
                <a:xfrm>
                  <a:off x="835741" y="1258528"/>
                  <a:ext cx="2082128" cy="4685071"/>
                  <a:chOff x="835741" y="1258528"/>
                  <a:chExt cx="2082128" cy="4685071"/>
                </a:xfrm>
              </p:grpSpPr>
              <p:sp>
                <p:nvSpPr>
                  <p:cNvPr id="53" name="Rettangolo con angoli arrotondati 52">
                    <a:extLst>
                      <a:ext uri="{FF2B5EF4-FFF2-40B4-BE49-F238E27FC236}">
                        <a16:creationId xmlns:a16="http://schemas.microsoft.com/office/drawing/2014/main" id="{37B6F186-D4E3-2661-45DF-D609DB61CC40}"/>
                      </a:ext>
                    </a:extLst>
                  </p:cNvPr>
                  <p:cNvSpPr/>
                  <p:nvPr/>
                </p:nvSpPr>
                <p:spPr>
                  <a:xfrm>
                    <a:off x="835741" y="1258528"/>
                    <a:ext cx="1759975" cy="4685071"/>
                  </a:xfrm>
                  <a:prstGeom prst="roundRect">
                    <a:avLst/>
                  </a:prstGeom>
                  <a:solidFill>
                    <a:schemeClr val="tx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it-IT" dirty="0">
                      <a:solidFill>
                        <a:schemeClr val="bg2"/>
                      </a:solidFill>
                    </a:endParaRPr>
                  </a:p>
                </p:txBody>
              </p:sp>
              <p:sp>
                <p:nvSpPr>
                  <p:cNvPr id="54" name="Rettangolo con angoli arrotondati 53">
                    <a:extLst>
                      <a:ext uri="{FF2B5EF4-FFF2-40B4-BE49-F238E27FC236}">
                        <a16:creationId xmlns:a16="http://schemas.microsoft.com/office/drawing/2014/main" id="{1C50CBAC-DDDE-135E-893B-5C3EFE02FEC5}"/>
                      </a:ext>
                    </a:extLst>
                  </p:cNvPr>
                  <p:cNvSpPr/>
                  <p:nvPr/>
                </p:nvSpPr>
                <p:spPr>
                  <a:xfrm>
                    <a:off x="1150373" y="1504335"/>
                    <a:ext cx="1130710" cy="1425678"/>
                  </a:xfrm>
                  <a:prstGeom prst="roundRect">
                    <a:avLst/>
                  </a:prstGeom>
                  <a:solidFill>
                    <a:schemeClr val="accent1">
                      <a:lumMod val="20000"/>
                      <a:lumOff val="8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it-IT" dirty="0">
                      <a:solidFill>
                        <a:schemeClr val="bg2"/>
                      </a:solidFill>
                    </a:endParaRPr>
                  </a:p>
                </p:txBody>
              </p:sp>
              <p:sp>
                <p:nvSpPr>
                  <p:cNvPr id="55" name="Rettangolo con angoli arrotondati 54">
                    <a:extLst>
                      <a:ext uri="{FF2B5EF4-FFF2-40B4-BE49-F238E27FC236}">
                        <a16:creationId xmlns:a16="http://schemas.microsoft.com/office/drawing/2014/main" id="{54E6A4F8-1893-5A00-C6C8-78FF61CD0F77}"/>
                      </a:ext>
                    </a:extLst>
                  </p:cNvPr>
                  <p:cNvSpPr/>
                  <p:nvPr/>
                </p:nvSpPr>
                <p:spPr>
                  <a:xfrm>
                    <a:off x="1150373" y="5220928"/>
                    <a:ext cx="1130710" cy="508819"/>
                  </a:xfrm>
                  <a:prstGeom prst="roundRect">
                    <a:avLst/>
                  </a:prstGeom>
                  <a:solidFill>
                    <a:schemeClr val="accent1">
                      <a:lumMod val="20000"/>
                      <a:lumOff val="8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it-IT" dirty="0">
                      <a:solidFill>
                        <a:schemeClr val="bg2"/>
                      </a:solidFill>
                    </a:endParaRPr>
                  </a:p>
                </p:txBody>
              </p:sp>
              <p:sp>
                <p:nvSpPr>
                  <p:cNvPr id="56" name="Parentesi graffa chiusa 55">
                    <a:extLst>
                      <a:ext uri="{FF2B5EF4-FFF2-40B4-BE49-F238E27FC236}">
                        <a16:creationId xmlns:a16="http://schemas.microsoft.com/office/drawing/2014/main" id="{46DC1F59-4507-3DE0-AEC7-46DBBA67B5B8}"/>
                      </a:ext>
                    </a:extLst>
                  </p:cNvPr>
                  <p:cNvSpPr/>
                  <p:nvPr/>
                </p:nvSpPr>
                <p:spPr>
                  <a:xfrm>
                    <a:off x="2721224" y="1558412"/>
                    <a:ext cx="196645" cy="1317523"/>
                  </a:xfrm>
                  <a:prstGeom prst="rightBrace">
                    <a:avLst/>
                  </a:prstGeom>
                  <a:ln cmpd="sng">
                    <a:solidFill>
                      <a:schemeClr val="tx2"/>
                    </a:solidFill>
                    <a:tailEnd type="none"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it-IT"/>
                  </a:p>
                </p:txBody>
              </p:sp>
              <p:sp>
                <p:nvSpPr>
                  <p:cNvPr id="57" name="Rettangolo con angoli arrotondati 56">
                    <a:extLst>
                      <a:ext uri="{FF2B5EF4-FFF2-40B4-BE49-F238E27FC236}">
                        <a16:creationId xmlns:a16="http://schemas.microsoft.com/office/drawing/2014/main" id="{627C48FC-EF51-636B-5067-CAF54902EF35}"/>
                      </a:ext>
                    </a:extLst>
                  </p:cNvPr>
                  <p:cNvSpPr/>
                  <p:nvPr/>
                </p:nvSpPr>
                <p:spPr>
                  <a:xfrm>
                    <a:off x="1281753" y="1694504"/>
                    <a:ext cx="381467" cy="246832"/>
                  </a:xfrm>
                  <a:prstGeom prst="roundRect">
                    <a:avLst/>
                  </a:prstGeom>
                  <a:solidFill>
                    <a:schemeClr val="tx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it-IT" dirty="0">
                      <a:solidFill>
                        <a:schemeClr val="bg2"/>
                      </a:solidFill>
                    </a:endParaRPr>
                  </a:p>
                </p:txBody>
              </p:sp>
              <p:sp>
                <p:nvSpPr>
                  <p:cNvPr id="58" name="Rettangolo con angoli arrotondati 57">
                    <a:extLst>
                      <a:ext uri="{FF2B5EF4-FFF2-40B4-BE49-F238E27FC236}">
                        <a16:creationId xmlns:a16="http://schemas.microsoft.com/office/drawing/2014/main" id="{2F1FDDEA-B11D-5E18-4C0C-3547FD01AB83}"/>
                      </a:ext>
                    </a:extLst>
                  </p:cNvPr>
                  <p:cNvSpPr/>
                  <p:nvPr/>
                </p:nvSpPr>
                <p:spPr>
                  <a:xfrm>
                    <a:off x="1281753" y="2008089"/>
                    <a:ext cx="381467" cy="246832"/>
                  </a:xfrm>
                  <a:prstGeom prst="roundRect">
                    <a:avLst/>
                  </a:prstGeom>
                  <a:solidFill>
                    <a:schemeClr val="tx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it-IT" dirty="0">
                      <a:solidFill>
                        <a:schemeClr val="bg2"/>
                      </a:solidFill>
                    </a:endParaRPr>
                  </a:p>
                </p:txBody>
              </p:sp>
              <p:sp>
                <p:nvSpPr>
                  <p:cNvPr id="59" name="Rettangolo con angoli arrotondati 58">
                    <a:extLst>
                      <a:ext uri="{FF2B5EF4-FFF2-40B4-BE49-F238E27FC236}">
                        <a16:creationId xmlns:a16="http://schemas.microsoft.com/office/drawing/2014/main" id="{23B94809-E0FA-1D61-C7A2-77B538934950}"/>
                      </a:ext>
                    </a:extLst>
                  </p:cNvPr>
                  <p:cNvSpPr/>
                  <p:nvPr/>
                </p:nvSpPr>
                <p:spPr>
                  <a:xfrm>
                    <a:off x="1281752" y="2535674"/>
                    <a:ext cx="381467" cy="246832"/>
                  </a:xfrm>
                  <a:prstGeom prst="roundRect">
                    <a:avLst/>
                  </a:prstGeom>
                  <a:solidFill>
                    <a:schemeClr val="tx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it-IT" dirty="0">
                      <a:solidFill>
                        <a:schemeClr val="bg2"/>
                      </a:solidFill>
                    </a:endParaRPr>
                  </a:p>
                </p:txBody>
              </p:sp>
              <p:sp>
                <p:nvSpPr>
                  <p:cNvPr id="60" name="Parentesi graffa chiusa 59">
                    <a:extLst>
                      <a:ext uri="{FF2B5EF4-FFF2-40B4-BE49-F238E27FC236}">
                        <a16:creationId xmlns:a16="http://schemas.microsoft.com/office/drawing/2014/main" id="{985BF93E-26EE-0039-BF8D-ED66E1E6D6D9}"/>
                      </a:ext>
                    </a:extLst>
                  </p:cNvPr>
                  <p:cNvSpPr/>
                  <p:nvPr/>
                </p:nvSpPr>
                <p:spPr>
                  <a:xfrm>
                    <a:off x="1715728" y="1694504"/>
                    <a:ext cx="166338" cy="1088002"/>
                  </a:xfrm>
                  <a:prstGeom prst="rightBrace">
                    <a:avLst/>
                  </a:prstGeom>
                  <a:ln cmpd="sng">
                    <a:solidFill>
                      <a:schemeClr val="tx2"/>
                    </a:solidFill>
                    <a:tailEnd type="none"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it-IT"/>
                  </a:p>
                </p:txBody>
              </p:sp>
              <p:sp>
                <p:nvSpPr>
                  <p:cNvPr id="61" name="CasellaDiTesto 60">
                    <a:extLst>
                      <a:ext uri="{FF2B5EF4-FFF2-40B4-BE49-F238E27FC236}">
                        <a16:creationId xmlns:a16="http://schemas.microsoft.com/office/drawing/2014/main" id="{CAE31330-1D95-77A9-E8EE-FE948D277C62}"/>
                      </a:ext>
                    </a:extLst>
                  </p:cNvPr>
                  <p:cNvSpPr txBox="1"/>
                  <p:nvPr/>
                </p:nvSpPr>
                <p:spPr>
                  <a:xfrm>
                    <a:off x="1835268" y="2107701"/>
                    <a:ext cx="468251" cy="82443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900" b="1" dirty="0"/>
                      <a:t>OBS</a:t>
                    </a:r>
                    <a:endParaRPr lang="it-IT" sz="1100" b="1" dirty="0"/>
                  </a:p>
                </p:txBody>
              </p:sp>
              <p:sp>
                <p:nvSpPr>
                  <p:cNvPr id="62" name="Rettangolo con angoli arrotondati 61">
                    <a:extLst>
                      <a:ext uri="{FF2B5EF4-FFF2-40B4-BE49-F238E27FC236}">
                        <a16:creationId xmlns:a16="http://schemas.microsoft.com/office/drawing/2014/main" id="{12912AF0-01D1-92AE-0AEF-625CEF5BA3F9}"/>
                      </a:ext>
                    </a:extLst>
                  </p:cNvPr>
                  <p:cNvSpPr/>
                  <p:nvPr/>
                </p:nvSpPr>
                <p:spPr>
                  <a:xfrm>
                    <a:off x="1149895" y="2963648"/>
                    <a:ext cx="1130710" cy="1425678"/>
                  </a:xfrm>
                  <a:prstGeom prst="roundRect">
                    <a:avLst/>
                  </a:prstGeom>
                  <a:solidFill>
                    <a:schemeClr val="accent1">
                      <a:lumMod val="20000"/>
                      <a:lumOff val="8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it-IT" dirty="0">
                      <a:solidFill>
                        <a:schemeClr val="bg2"/>
                      </a:solidFill>
                    </a:endParaRPr>
                  </a:p>
                </p:txBody>
              </p:sp>
              <p:sp>
                <p:nvSpPr>
                  <p:cNvPr id="63" name="Rettangolo con angoli arrotondati 62">
                    <a:extLst>
                      <a:ext uri="{FF2B5EF4-FFF2-40B4-BE49-F238E27FC236}">
                        <a16:creationId xmlns:a16="http://schemas.microsoft.com/office/drawing/2014/main" id="{BC143C52-22BE-B177-9AFA-5AD8BEEE4178}"/>
                      </a:ext>
                    </a:extLst>
                  </p:cNvPr>
                  <p:cNvSpPr/>
                  <p:nvPr/>
                </p:nvSpPr>
                <p:spPr>
                  <a:xfrm>
                    <a:off x="1281275" y="3153817"/>
                    <a:ext cx="381467" cy="246832"/>
                  </a:xfrm>
                  <a:prstGeom prst="roundRect">
                    <a:avLst/>
                  </a:prstGeom>
                  <a:solidFill>
                    <a:schemeClr val="tx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it-IT" dirty="0">
                      <a:solidFill>
                        <a:schemeClr val="bg2"/>
                      </a:solidFill>
                    </a:endParaRPr>
                  </a:p>
                </p:txBody>
              </p:sp>
              <p:sp>
                <p:nvSpPr>
                  <p:cNvPr id="64" name="Rettangolo con angoli arrotondati 63">
                    <a:extLst>
                      <a:ext uri="{FF2B5EF4-FFF2-40B4-BE49-F238E27FC236}">
                        <a16:creationId xmlns:a16="http://schemas.microsoft.com/office/drawing/2014/main" id="{45491C9F-F0D1-2645-0879-6A4A637E2AC5}"/>
                      </a:ext>
                    </a:extLst>
                  </p:cNvPr>
                  <p:cNvSpPr/>
                  <p:nvPr/>
                </p:nvSpPr>
                <p:spPr>
                  <a:xfrm>
                    <a:off x="1281275" y="3467402"/>
                    <a:ext cx="381467" cy="246832"/>
                  </a:xfrm>
                  <a:prstGeom prst="roundRect">
                    <a:avLst/>
                  </a:prstGeom>
                  <a:solidFill>
                    <a:schemeClr val="tx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it-IT" dirty="0">
                      <a:solidFill>
                        <a:schemeClr val="bg2"/>
                      </a:solidFill>
                    </a:endParaRPr>
                  </a:p>
                </p:txBody>
              </p:sp>
              <p:sp>
                <p:nvSpPr>
                  <p:cNvPr id="65" name="Rettangolo con angoli arrotondati 64">
                    <a:extLst>
                      <a:ext uri="{FF2B5EF4-FFF2-40B4-BE49-F238E27FC236}">
                        <a16:creationId xmlns:a16="http://schemas.microsoft.com/office/drawing/2014/main" id="{2D49BD24-C11B-0A3B-405A-23747F1A919C}"/>
                      </a:ext>
                    </a:extLst>
                  </p:cNvPr>
                  <p:cNvSpPr/>
                  <p:nvPr/>
                </p:nvSpPr>
                <p:spPr>
                  <a:xfrm>
                    <a:off x="1281274" y="3994987"/>
                    <a:ext cx="381467" cy="246832"/>
                  </a:xfrm>
                  <a:prstGeom prst="roundRect">
                    <a:avLst/>
                  </a:prstGeom>
                  <a:solidFill>
                    <a:schemeClr val="tx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it-IT" dirty="0">
                      <a:solidFill>
                        <a:schemeClr val="bg2"/>
                      </a:solidFill>
                    </a:endParaRPr>
                  </a:p>
                </p:txBody>
              </p:sp>
              <p:sp>
                <p:nvSpPr>
                  <p:cNvPr id="66" name="CasellaDiTesto 65">
                    <a:extLst>
                      <a:ext uri="{FF2B5EF4-FFF2-40B4-BE49-F238E27FC236}">
                        <a16:creationId xmlns:a16="http://schemas.microsoft.com/office/drawing/2014/main" id="{E2CBC238-36D8-AD93-E132-2DEE7D8DBC2C}"/>
                      </a:ext>
                    </a:extLst>
                  </p:cNvPr>
                  <p:cNvSpPr txBox="1"/>
                  <p:nvPr/>
                </p:nvSpPr>
                <p:spPr>
                  <a:xfrm>
                    <a:off x="1415373" y="4316136"/>
                    <a:ext cx="299877" cy="70788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4000" dirty="0">
                        <a:solidFill>
                          <a:schemeClr val="accent4"/>
                        </a:solidFill>
                      </a:rPr>
                      <a:t>…</a:t>
                    </a:r>
                    <a:endParaRPr lang="it-IT" dirty="0">
                      <a:solidFill>
                        <a:schemeClr val="accent4"/>
                      </a:solidFill>
                    </a:endParaRPr>
                  </a:p>
                </p:txBody>
              </p:sp>
            </p:grpSp>
          </p:grpSp>
        </p:grpSp>
      </p:grpSp>
      <p:sp>
        <p:nvSpPr>
          <p:cNvPr id="71" name="CasellaDiTesto 70">
            <a:extLst>
              <a:ext uri="{FF2B5EF4-FFF2-40B4-BE49-F238E27FC236}">
                <a16:creationId xmlns:a16="http://schemas.microsoft.com/office/drawing/2014/main" id="{0A6B65BE-98A2-AF6C-B274-04A06F81A940}"/>
              </a:ext>
            </a:extLst>
          </p:cNvPr>
          <p:cNvSpPr txBox="1"/>
          <p:nvPr/>
        </p:nvSpPr>
        <p:spPr>
          <a:xfrm>
            <a:off x="344487" y="398176"/>
            <a:ext cx="11525249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it-IT" sz="3200" b="1" dirty="0" err="1">
                <a:solidFill>
                  <a:schemeClr val="bg1"/>
                </a:solidFill>
              </a:rPr>
              <a:t>Measurement</a:t>
            </a:r>
            <a:r>
              <a:rPr lang="it-IT" sz="3200" b="1" dirty="0">
                <a:solidFill>
                  <a:schemeClr val="bg1"/>
                </a:solidFill>
              </a:rPr>
              <a:t> schema</a:t>
            </a:r>
          </a:p>
        </p:txBody>
      </p:sp>
    </p:spTree>
    <p:extLst>
      <p:ext uri="{BB962C8B-B14F-4D97-AF65-F5344CB8AC3E}">
        <p14:creationId xmlns:p14="http://schemas.microsoft.com/office/powerpoint/2010/main" val="3351030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CB4FCC69-6C7F-15DA-4E48-FD1F186AC81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it-IT"/>
              <a:t>r.guidotti1@campus.unimib.it</a:t>
            </a:r>
            <a:endParaRPr lang="it-IT" dirty="0"/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6512FE1A-627E-6551-FF62-47D13F20FCD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34249B1-7958-42CE-A75B-95AF4DFD3793}" type="slidenum">
              <a:rPr lang="it-IT" smtClean="0"/>
              <a:pPr/>
              <a:t>16</a:t>
            </a:fld>
            <a:endParaRPr lang="it-IT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C7394A9-E0C9-9955-E7BA-E3018D335E4D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344487" y="1542256"/>
            <a:ext cx="11525250" cy="2916238"/>
          </a:xfrm>
        </p:spPr>
        <p:txBody>
          <a:bodyPr>
            <a:noAutofit/>
          </a:bodyPr>
          <a:lstStyle/>
          <a:p>
            <a:r>
              <a:rPr lang="en-US" dirty="0"/>
              <a:t>We used </a:t>
            </a:r>
            <a:r>
              <a:rPr lang="en-US" b="1" dirty="0" err="1"/>
              <a:t>pyMC</a:t>
            </a:r>
            <a:r>
              <a:rPr lang="en-US" dirty="0"/>
              <a:t> and </a:t>
            </a:r>
            <a:r>
              <a:rPr lang="en-US" b="1" dirty="0"/>
              <a:t>Stan</a:t>
            </a:r>
            <a:r>
              <a:rPr lang="en-US" dirty="0"/>
              <a:t> (via </a:t>
            </a:r>
            <a:r>
              <a:rPr lang="en-US" dirty="0" err="1"/>
              <a:t>cmdstanpy</a:t>
            </a:r>
            <a:r>
              <a:rPr lang="en-US" dirty="0"/>
              <a:t>) in Python 3.12.xx to write the model, using the </a:t>
            </a:r>
            <a:r>
              <a:rPr lang="en-US" i="1" dirty="0" err="1"/>
              <a:t>nutpie</a:t>
            </a:r>
            <a:r>
              <a:rPr lang="en-US" i="1" dirty="0"/>
              <a:t> </a:t>
            </a:r>
            <a:r>
              <a:rPr lang="en-US" dirty="0"/>
              <a:t>backend for sampling.</a:t>
            </a:r>
          </a:p>
          <a:p>
            <a:r>
              <a:rPr lang="en-US" dirty="0"/>
              <a:t>We conducted Stan MC simulations across a 4x4 surface of subjects-observation pairs (</a:t>
            </a:r>
            <a:r>
              <a:rPr lang="en-US" dirty="0" err="1"/>
              <a:t>PxO</a:t>
            </a:r>
            <a:r>
              <a:rPr lang="en-US" dirty="0"/>
              <a:t>).</a:t>
            </a:r>
          </a:p>
          <a:p>
            <a:r>
              <a:rPr lang="en-US" dirty="0"/>
              <a:t>Each cell averaged results across 5 different seeds, each producing 4 chains with 5000 draws and 1500 tune-ins.</a:t>
            </a:r>
          </a:p>
          <a:p>
            <a:r>
              <a:rPr lang="en-US" dirty="0"/>
              <a:t>We evaluated </a:t>
            </a:r>
            <a:r>
              <a:rPr lang="en-US" b="1" dirty="0"/>
              <a:t>coverage of truth </a:t>
            </a:r>
            <a:r>
              <a:rPr lang="en-US" dirty="0"/>
              <a:t>values as well as computational efficiency.</a:t>
            </a:r>
          </a:p>
          <a:p>
            <a:r>
              <a:rPr lang="en-US" dirty="0"/>
              <a:t>Simulations were run on Penn State’s Roar Collab (ICDS): 80 model fits (4x4x5) as a 20-task </a:t>
            </a:r>
            <a:r>
              <a:rPr lang="en-US" dirty="0" err="1"/>
              <a:t>Slurm</a:t>
            </a:r>
            <a:r>
              <a:rPr lang="en-US" dirty="0"/>
              <a:t> array.</a:t>
            </a:r>
            <a:br>
              <a:rPr lang="en-US" dirty="0"/>
            </a:br>
            <a:endParaRPr lang="en-US" dirty="0"/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62EB223E-FA1E-6CA8-6500-8D0DC885919F}"/>
              </a:ext>
            </a:extLst>
          </p:cNvPr>
          <p:cNvSpPr txBox="1"/>
          <p:nvPr/>
        </p:nvSpPr>
        <p:spPr>
          <a:xfrm>
            <a:off x="344487" y="398176"/>
            <a:ext cx="11525249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it-IT" sz="3200" b="1" dirty="0" err="1">
                <a:solidFill>
                  <a:schemeClr val="bg1"/>
                </a:solidFill>
              </a:rPr>
              <a:t>Simulation</a:t>
            </a:r>
            <a:r>
              <a:rPr lang="it-IT" sz="3200" b="1" dirty="0">
                <a:solidFill>
                  <a:schemeClr val="bg1"/>
                </a:solidFill>
              </a:rPr>
              <a:t> </a:t>
            </a:r>
            <a:r>
              <a:rPr lang="it-IT" sz="3200" b="1" dirty="0" err="1">
                <a:solidFill>
                  <a:schemeClr val="bg1"/>
                </a:solidFill>
              </a:rPr>
              <a:t>approach</a:t>
            </a:r>
            <a:endParaRPr lang="it-IT" sz="3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2627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3273B1A7-8AAC-358E-0A74-7E632EC5F8F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it-IT"/>
              <a:t>r.guidotti1@campus.unimib.it</a:t>
            </a:r>
            <a:endParaRPr lang="it-IT" dirty="0"/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89698E4F-0D63-2E06-63A2-EBA41486A68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34249B1-7958-42CE-A75B-95AF4DFD3793}" type="slidenum">
              <a:rPr lang="it-IT" smtClean="0"/>
              <a:pPr/>
              <a:t>17</a:t>
            </a:fld>
            <a:endParaRPr lang="it-IT" dirty="0"/>
          </a:p>
        </p:txBody>
      </p:sp>
      <p:sp>
        <p:nvSpPr>
          <p:cNvPr id="5" name="Titolo 4">
            <a:extLst>
              <a:ext uri="{FF2B5EF4-FFF2-40B4-BE49-F238E27FC236}">
                <a16:creationId xmlns:a16="http://schemas.microsoft.com/office/drawing/2014/main" id="{772A4A3C-DE4A-19FA-1778-3454F69D5F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contenuto 2">
            <a:extLst>
              <a:ext uri="{FF2B5EF4-FFF2-40B4-BE49-F238E27FC236}">
                <a16:creationId xmlns:a16="http://schemas.microsoft.com/office/drawing/2014/main" id="{C193B29C-BC17-D91A-B644-124771A7739C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344487" y="1421394"/>
            <a:ext cx="11525250" cy="291623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The data generating process was informed using preliminary empirical data from the </a:t>
            </a:r>
            <a:r>
              <a:rPr lang="en-US" dirty="0" err="1"/>
              <a:t>MindTrack</a:t>
            </a:r>
            <a:r>
              <a:rPr lang="en-US" dirty="0"/>
              <a:t> study [6].</a:t>
            </a:r>
          </a:p>
          <a:p>
            <a:r>
              <a:rPr lang="en-US" dirty="0"/>
              <a:t>The reference task was “Color Shapes” from the M2C2 [1] suite of cognitive EMA tasks.</a:t>
            </a:r>
          </a:p>
          <a:p>
            <a:r>
              <a:rPr lang="en-US" b="1" dirty="0"/>
              <a:t>The target variable was response times in milliseconds.</a:t>
            </a:r>
          </a:p>
          <a:p>
            <a:r>
              <a:rPr lang="en-US" dirty="0"/>
              <a:t>We generated data using different number of hypothesized fixed covariates (0-8) of different strengths (Cohen’s </a:t>
            </a:r>
            <a:r>
              <a:rPr lang="en-US" i="1" dirty="0"/>
              <a:t>ds</a:t>
            </a:r>
            <a:r>
              <a:rPr lang="en-US" dirty="0"/>
              <a:t>).</a:t>
            </a:r>
            <a:endParaRPr lang="it-IT" dirty="0"/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2D1D91C7-3F48-5261-030E-1AE5E8DB9084}"/>
              </a:ext>
            </a:extLst>
          </p:cNvPr>
          <p:cNvSpPr txBox="1"/>
          <p:nvPr/>
        </p:nvSpPr>
        <p:spPr>
          <a:xfrm>
            <a:off x="344487" y="398176"/>
            <a:ext cx="11525249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it-IT" sz="3200" b="1" dirty="0" err="1">
                <a:solidFill>
                  <a:schemeClr val="bg1"/>
                </a:solidFill>
              </a:rPr>
              <a:t>Simulation</a:t>
            </a:r>
            <a:r>
              <a:rPr lang="it-IT" sz="3200" b="1" dirty="0">
                <a:solidFill>
                  <a:schemeClr val="bg1"/>
                </a:solidFill>
              </a:rPr>
              <a:t> </a:t>
            </a:r>
            <a:r>
              <a:rPr lang="it-IT" sz="3200" b="1" dirty="0" err="1">
                <a:solidFill>
                  <a:schemeClr val="bg1"/>
                </a:solidFill>
              </a:rPr>
              <a:t>approach</a:t>
            </a:r>
            <a:r>
              <a:rPr lang="it-IT" sz="3200" b="1" dirty="0">
                <a:solidFill>
                  <a:schemeClr val="bg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57875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3DC41C-D1DC-671F-08DA-7A9635DB68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2DA12B7-D52F-631B-A12F-0787F72231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/>
              <a:t>Results</a:t>
            </a:r>
            <a:endParaRPr lang="it-IT" dirty="0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2D46C37E-8851-0B91-7B11-E06A28AA1F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C3504455-78A2-D2FD-1859-8E0ABAA506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r.guidotti1@campus.unimib.it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B70AA155-E728-F44F-CC65-CF4E2EF675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249B1-7958-42CE-A75B-95AF4DFD3793}" type="slidenum">
              <a:rPr lang="it-IT" smtClean="0"/>
              <a:t>18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312300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EFF49346-3625-7002-4F7C-9E52C67C811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921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E507A774-8B71-66EA-AB85-DE6BF98A4D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D1B55-F3E9-1242-8F18-D40061936871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1971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C3D0D4B1-83E2-7158-8AC6-33F30906C3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D1B55-F3E9-1242-8F18-D40061936871}" type="slidenum">
              <a:rPr lang="en-US" smtClean="0"/>
              <a:t>20</a:t>
            </a:fld>
            <a:endParaRPr lang="en-US" dirty="0"/>
          </a:p>
        </p:txBody>
      </p:sp>
      <p:pic>
        <p:nvPicPr>
          <p:cNvPr id="12" name="Immagine 11">
            <a:extLst>
              <a:ext uri="{FF2B5EF4-FFF2-40B4-BE49-F238E27FC236}">
                <a16:creationId xmlns:a16="http://schemas.microsoft.com/office/drawing/2014/main" id="{32792959-2DA5-3DC0-84CB-94B1D2AD8E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97000"/>
            <a:ext cx="12192000" cy="406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3171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7ACC7D25-71DB-630F-DA02-BBCA7342B0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D1B55-F3E9-1242-8F18-D40061936871}" type="slidenum">
              <a:rPr lang="en-US" smtClean="0"/>
              <a:t>21</a:t>
            </a:fld>
            <a:endParaRPr lang="en-US" dirty="0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C3CEF540-2576-11BF-6304-870BAF669D2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0875"/>
          <a:stretch>
            <a:fillRect/>
          </a:stretch>
        </p:blipFill>
        <p:spPr>
          <a:xfrm>
            <a:off x="0" y="1234440"/>
            <a:ext cx="12192000" cy="3622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0538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360B0269-9496-9AA6-4E00-4260C103D5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69624" y="5943600"/>
            <a:ext cx="722376" cy="914400"/>
          </a:xfrm>
        </p:spPr>
        <p:txBody>
          <a:bodyPr anchor="t">
            <a:normAutofit/>
          </a:bodyPr>
          <a:lstStyle/>
          <a:p>
            <a:pPr>
              <a:spcAft>
                <a:spcPts val="600"/>
              </a:spcAft>
            </a:pPr>
            <a:fld id="{3E1D1B55-F3E9-1242-8F18-D40061936871}" type="slidenum">
              <a:rPr lang="en-US" smtClean="0"/>
              <a:pPr>
                <a:spcAft>
                  <a:spcPts val="600"/>
                </a:spcAft>
              </a:pPr>
              <a:t>22</a:t>
            </a:fld>
            <a:endParaRPr lang="en-US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0D245E61-FC72-6E5B-3428-F57228C17D3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5000"/>
          <a:stretch>
            <a:fillRect/>
          </a:stretch>
        </p:blipFill>
        <p:spPr>
          <a:xfrm>
            <a:off x="0" y="1371600"/>
            <a:ext cx="11582400" cy="406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8348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41F940-E272-65AE-CA1B-6E1B7B0D78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D6CE62C-FDA5-B48F-E000-DEA61AA9FA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/>
              <a:t>Discussion</a:t>
            </a:r>
            <a:endParaRPr lang="it-IT" dirty="0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C04056C2-BA3B-70A1-EFAD-DD46E7A2F3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C3B0299F-2311-1907-97ED-DFC03B2DA3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r.guidotti1@campus.unimib.it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9149EEF1-C966-DF9E-C4AD-0EF5DC71EB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249B1-7958-42CE-A75B-95AF4DFD3793}" type="slidenum">
              <a:rPr lang="it-IT" smtClean="0"/>
              <a:t>23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0201416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E5A3EAD1-EE69-CABA-D9C9-B9138736259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E1D1B55-F3E9-1242-8F18-D40061936871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C7DB7DF-CD2C-B008-6748-D37F82A33C4B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344489" y="1578289"/>
            <a:ext cx="11525250" cy="2915216"/>
          </a:xfrm>
        </p:spPr>
        <p:txBody>
          <a:bodyPr>
            <a:normAutofit lnSpcReduction="10000"/>
          </a:bodyPr>
          <a:lstStyle/>
          <a:p>
            <a:r>
              <a:rPr lang="en-US" dirty="0"/>
              <a:t>Stochastic models appear capable of characterizing longitudinal short term cognitive performance in RTCS tasks*.</a:t>
            </a:r>
          </a:p>
          <a:p>
            <a:r>
              <a:rPr lang="it-IT" dirty="0" err="1"/>
              <a:t>This</a:t>
            </a:r>
            <a:r>
              <a:rPr lang="it-IT" dirty="0"/>
              <a:t> </a:t>
            </a:r>
            <a:r>
              <a:rPr lang="it-IT" dirty="0" err="1"/>
              <a:t>is</a:t>
            </a:r>
            <a:r>
              <a:rPr lang="it-IT" dirty="0"/>
              <a:t> </a:t>
            </a:r>
            <a:r>
              <a:rPr lang="it-IT" dirty="0" err="1"/>
              <a:t>relevant</a:t>
            </a:r>
            <a:r>
              <a:rPr lang="it-IT" dirty="0"/>
              <a:t> for monitoring cognitive </a:t>
            </a:r>
            <a:r>
              <a:rPr lang="it-IT" dirty="0" err="1"/>
              <a:t>profiles</a:t>
            </a:r>
            <a:r>
              <a:rPr lang="it-IT" dirty="0"/>
              <a:t> in </a:t>
            </a:r>
            <a:r>
              <a:rPr lang="it-IT" dirty="0" err="1"/>
              <a:t>subjects</a:t>
            </a:r>
            <a:r>
              <a:rPr lang="it-IT" dirty="0"/>
              <a:t> </a:t>
            </a:r>
            <a:r>
              <a:rPr lang="it-IT" dirty="0" err="1"/>
              <a:t>at</a:t>
            </a:r>
            <a:r>
              <a:rPr lang="it-IT" dirty="0"/>
              <a:t> risk of </a:t>
            </a:r>
            <a:r>
              <a:rPr lang="it-IT" dirty="0" err="1"/>
              <a:t>mental</a:t>
            </a:r>
            <a:r>
              <a:rPr lang="it-IT" dirty="0"/>
              <a:t> </a:t>
            </a:r>
            <a:r>
              <a:rPr lang="it-IT" dirty="0" err="1"/>
              <a:t>decline</a:t>
            </a:r>
            <a:r>
              <a:rPr lang="it-IT" dirty="0"/>
              <a:t> due to </a:t>
            </a:r>
            <a:r>
              <a:rPr lang="it-IT" dirty="0" err="1"/>
              <a:t>Alzheimer’s</a:t>
            </a:r>
            <a:r>
              <a:rPr lang="it-IT" dirty="0"/>
              <a:t> </a:t>
            </a:r>
            <a:r>
              <a:rPr lang="it-IT" dirty="0" err="1"/>
              <a:t>disease</a:t>
            </a:r>
            <a:r>
              <a:rPr lang="it-IT" dirty="0"/>
              <a:t>, </a:t>
            </a:r>
            <a:r>
              <a:rPr lang="it-IT" dirty="0" err="1"/>
              <a:t>as</a:t>
            </a:r>
            <a:r>
              <a:rPr lang="it-IT" dirty="0"/>
              <a:t> </a:t>
            </a:r>
            <a:r>
              <a:rPr lang="it-IT" dirty="0" err="1"/>
              <a:t>well</a:t>
            </a:r>
            <a:r>
              <a:rPr lang="it-IT" dirty="0"/>
              <a:t> </a:t>
            </a:r>
            <a:r>
              <a:rPr lang="it-IT" dirty="0" err="1"/>
              <a:t>as</a:t>
            </a:r>
            <a:r>
              <a:rPr lang="it-IT" dirty="0"/>
              <a:t> </a:t>
            </a:r>
            <a:r>
              <a:rPr lang="it-IT" dirty="0" err="1"/>
              <a:t>other</a:t>
            </a:r>
            <a:r>
              <a:rPr lang="it-IT" dirty="0"/>
              <a:t> </a:t>
            </a:r>
            <a:r>
              <a:rPr lang="it-IT" dirty="0" err="1"/>
              <a:t>conditions</a:t>
            </a:r>
            <a:r>
              <a:rPr lang="it-IT" dirty="0"/>
              <a:t>.</a:t>
            </a:r>
          </a:p>
          <a:p>
            <a:r>
              <a:rPr lang="it-IT" dirty="0"/>
              <a:t>In </a:t>
            </a:r>
            <a:r>
              <a:rPr lang="it-IT" dirty="0" err="1"/>
              <a:t>healthy</a:t>
            </a:r>
            <a:r>
              <a:rPr lang="it-IT" dirty="0"/>
              <a:t> </a:t>
            </a:r>
            <a:r>
              <a:rPr lang="it-IT" dirty="0" err="1"/>
              <a:t>adults</a:t>
            </a:r>
            <a:r>
              <a:rPr lang="it-IT" dirty="0"/>
              <a:t>, </a:t>
            </a:r>
            <a:r>
              <a:rPr lang="it-IT" dirty="0" err="1"/>
              <a:t>we</a:t>
            </a:r>
            <a:r>
              <a:rPr lang="it-IT" dirty="0"/>
              <a:t> </a:t>
            </a:r>
            <a:r>
              <a:rPr lang="it-IT" dirty="0" err="1"/>
              <a:t>instead</a:t>
            </a:r>
            <a:r>
              <a:rPr lang="it-IT" dirty="0"/>
              <a:t> gain a more informative </a:t>
            </a:r>
            <a:r>
              <a:rPr lang="it-IT" dirty="0" err="1"/>
              <a:t>perspective</a:t>
            </a:r>
            <a:r>
              <a:rPr lang="it-IT" dirty="0"/>
              <a:t> on </a:t>
            </a:r>
            <a:r>
              <a:rPr lang="it-IT" dirty="0" err="1"/>
              <a:t>daily</a:t>
            </a:r>
            <a:r>
              <a:rPr lang="it-IT" dirty="0"/>
              <a:t> </a:t>
            </a:r>
            <a:r>
              <a:rPr lang="it-IT" dirty="0" err="1"/>
              <a:t>level</a:t>
            </a:r>
            <a:r>
              <a:rPr lang="it-IT" dirty="0"/>
              <a:t> of </a:t>
            </a:r>
            <a:r>
              <a:rPr lang="it-IT" dirty="0" err="1"/>
              <a:t>functioning</a:t>
            </a:r>
            <a:r>
              <a:rPr lang="it-IT" dirty="0"/>
              <a:t> to </a:t>
            </a:r>
            <a:r>
              <a:rPr lang="it-IT" dirty="0" err="1"/>
              <a:t>possibly</a:t>
            </a:r>
            <a:r>
              <a:rPr lang="it-IT" dirty="0"/>
              <a:t> </a:t>
            </a:r>
            <a:r>
              <a:rPr lang="it-IT" dirty="0" err="1"/>
              <a:t>connect</a:t>
            </a:r>
            <a:r>
              <a:rPr lang="it-IT" dirty="0"/>
              <a:t> with </a:t>
            </a:r>
            <a:r>
              <a:rPr lang="it-IT" dirty="0" err="1"/>
              <a:t>external</a:t>
            </a:r>
            <a:r>
              <a:rPr lang="it-IT" dirty="0"/>
              <a:t> </a:t>
            </a:r>
            <a:r>
              <a:rPr lang="it-IT" dirty="0" err="1"/>
              <a:t>factors</a:t>
            </a:r>
            <a:r>
              <a:rPr lang="it-IT" dirty="0"/>
              <a:t> (stress, </a:t>
            </a:r>
            <a:r>
              <a:rPr lang="it-IT" dirty="0" err="1"/>
              <a:t>subjective</a:t>
            </a:r>
            <a:r>
              <a:rPr lang="it-IT" dirty="0"/>
              <a:t> cognitive </a:t>
            </a:r>
            <a:r>
              <a:rPr lang="it-IT" dirty="0" err="1"/>
              <a:t>complaints</a:t>
            </a:r>
            <a:r>
              <a:rPr lang="it-IT" dirty="0"/>
              <a:t>, etc.)</a:t>
            </a:r>
          </a:p>
          <a:p>
            <a:endParaRPr lang="it-IT" dirty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59F3E160-3370-4263-73C3-F2ABF1FE03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489" y="95831"/>
            <a:ext cx="11525249" cy="1047169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Discussion - Takeaways</a:t>
            </a:r>
            <a:endParaRPr lang="it-IT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7336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EC862243-A86B-C0C6-E230-B752BBCC22D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E1D1B55-F3E9-1242-8F18-D40061936871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634C0E0-228D-97A0-E804-59F252473449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332580" y="1565452"/>
            <a:ext cx="11525250" cy="2915216"/>
          </a:xfrm>
        </p:spPr>
        <p:txBody>
          <a:bodyPr>
            <a:normAutofit lnSpcReduction="10000"/>
          </a:bodyPr>
          <a:lstStyle/>
          <a:p>
            <a:r>
              <a:rPr lang="en-US" dirty="0"/>
              <a:t>The next steps are to:</a:t>
            </a:r>
          </a:p>
          <a:p>
            <a:pPr lvl="1"/>
            <a:r>
              <a:rPr lang="it-IT" sz="2800" dirty="0" err="1"/>
              <a:t>Expand</a:t>
            </a:r>
            <a:r>
              <a:rPr lang="it-IT" sz="2800" dirty="0"/>
              <a:t> the model </a:t>
            </a:r>
            <a:r>
              <a:rPr lang="it-IT" sz="2800" dirty="0" err="1"/>
              <a:t>using</a:t>
            </a:r>
            <a:r>
              <a:rPr lang="it-IT" sz="2800" dirty="0"/>
              <a:t> </a:t>
            </a:r>
            <a:r>
              <a:rPr lang="it-IT" sz="2800" dirty="0" err="1"/>
              <a:t>additional</a:t>
            </a:r>
            <a:r>
              <a:rPr lang="it-IT" sz="2800" dirty="0"/>
              <a:t> </a:t>
            </a:r>
            <a:r>
              <a:rPr lang="it-IT" sz="2800" dirty="0" err="1"/>
              <a:t>parameters</a:t>
            </a:r>
            <a:r>
              <a:rPr lang="it-IT" sz="2800" dirty="0"/>
              <a:t> </a:t>
            </a:r>
            <a:r>
              <a:rPr lang="it-IT" sz="2800" dirty="0" err="1"/>
              <a:t>across</a:t>
            </a:r>
            <a:r>
              <a:rPr lang="it-IT" sz="2800" dirty="0"/>
              <a:t>-burst (e.g. </a:t>
            </a:r>
            <a:r>
              <a:rPr lang="it-IT" sz="2800" dirty="0" err="1"/>
              <a:t>forgetting</a:t>
            </a:r>
            <a:r>
              <a:rPr lang="it-IT" sz="2800" dirty="0"/>
              <a:t>);</a:t>
            </a:r>
          </a:p>
          <a:p>
            <a:pPr lvl="1"/>
            <a:r>
              <a:rPr lang="it-IT" sz="2800" dirty="0" err="1"/>
              <a:t>Expand</a:t>
            </a:r>
            <a:r>
              <a:rPr lang="it-IT" sz="2800" dirty="0"/>
              <a:t> the model to multiple </a:t>
            </a:r>
            <a:r>
              <a:rPr lang="it-IT" sz="2800" dirty="0" err="1"/>
              <a:t>dimensions</a:t>
            </a:r>
            <a:r>
              <a:rPr lang="it-IT" sz="2800" dirty="0"/>
              <a:t> (Oravecz et al., 2016)</a:t>
            </a:r>
          </a:p>
          <a:p>
            <a:pPr lvl="1"/>
            <a:r>
              <a:rPr lang="it-IT" sz="2800" dirty="0" err="1"/>
              <a:t>Allow</a:t>
            </a:r>
            <a:r>
              <a:rPr lang="it-IT" sz="2800" dirty="0"/>
              <a:t> for time-</a:t>
            </a:r>
            <a:r>
              <a:rPr lang="it-IT" sz="2800" dirty="0" err="1"/>
              <a:t>varying</a:t>
            </a:r>
            <a:r>
              <a:rPr lang="it-IT" sz="2800" dirty="0"/>
              <a:t> </a:t>
            </a:r>
            <a:r>
              <a:rPr lang="it-IT" sz="2800" dirty="0" err="1"/>
              <a:t>covariates</a:t>
            </a:r>
            <a:r>
              <a:rPr lang="it-IT" sz="2800" dirty="0"/>
              <a:t>;</a:t>
            </a:r>
          </a:p>
          <a:p>
            <a:pPr lvl="1"/>
            <a:r>
              <a:rPr lang="it-IT" sz="2800" dirty="0"/>
              <a:t>Test model </a:t>
            </a:r>
            <a:r>
              <a:rPr lang="it-IT" sz="2800" dirty="0" err="1"/>
              <a:t>fit</a:t>
            </a:r>
            <a:r>
              <a:rPr lang="it-IT" sz="2800" dirty="0"/>
              <a:t> under </a:t>
            </a:r>
            <a:r>
              <a:rPr lang="it-IT" sz="2800" dirty="0" err="1"/>
              <a:t>different</a:t>
            </a:r>
            <a:r>
              <a:rPr lang="it-IT" sz="2800" dirty="0"/>
              <a:t> </a:t>
            </a:r>
            <a:r>
              <a:rPr lang="it-IT" sz="2800" dirty="0" err="1"/>
              <a:t>amounts</a:t>
            </a:r>
            <a:r>
              <a:rPr lang="it-IT" sz="2800" dirty="0"/>
              <a:t> of </a:t>
            </a:r>
            <a:r>
              <a:rPr lang="it-IT" sz="2800" dirty="0" err="1"/>
              <a:t>missing</a:t>
            </a:r>
            <a:r>
              <a:rPr lang="it-IT" sz="2800" dirty="0"/>
              <a:t> data (overall and </a:t>
            </a:r>
            <a:r>
              <a:rPr lang="it-IT" sz="2800" dirty="0" err="1"/>
              <a:t>within</a:t>
            </a:r>
            <a:r>
              <a:rPr lang="it-IT" sz="2800" dirty="0"/>
              <a:t>) and </a:t>
            </a:r>
            <a:r>
              <a:rPr lang="it-IT" sz="2800" dirty="0" err="1"/>
              <a:t>different</a:t>
            </a:r>
            <a:r>
              <a:rPr lang="it-IT" sz="2800" dirty="0"/>
              <a:t> </a:t>
            </a:r>
            <a:r>
              <a:rPr lang="it-IT" sz="2800" dirty="0" err="1"/>
              <a:t>missing</a:t>
            </a:r>
            <a:r>
              <a:rPr lang="it-IT" sz="2800" dirty="0"/>
              <a:t> </a:t>
            </a:r>
            <a:r>
              <a:rPr lang="it-IT" sz="2800" dirty="0" err="1"/>
              <a:t>mechanisms</a:t>
            </a:r>
            <a:r>
              <a:rPr lang="it-IT" sz="2800" dirty="0"/>
              <a:t>.</a:t>
            </a: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854A9F23-EB58-B255-C452-97565AA3E3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2580" y="136525"/>
            <a:ext cx="11525249" cy="101540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Discussion – Future directions</a:t>
            </a:r>
            <a:endParaRPr lang="it-IT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3379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4C6E150E-3372-AF4B-375C-0A9D30F37BB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E1D1B55-F3E9-1242-8F18-D40061936871}" type="slidenum">
              <a:rPr lang="en-US" smtClean="0"/>
              <a:pPr/>
              <a:t>26</a:t>
            </a:fld>
            <a:endParaRPr lang="en-US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0CD5AA3-E0D8-5F66-2C04-0CB5D59752A7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20688" y="1727797"/>
            <a:ext cx="11525250" cy="2915216"/>
          </a:xfrm>
        </p:spPr>
        <p:txBody>
          <a:bodyPr/>
          <a:lstStyle/>
          <a:p>
            <a:r>
              <a:rPr lang="en-US" dirty="0"/>
              <a:t>Learning parameter was the least recovered, limiting overall model fit;</a:t>
            </a:r>
          </a:p>
          <a:p>
            <a:r>
              <a:rPr lang="en-US" dirty="0"/>
              <a:t>Model coefficients are somewhat arbitrarily interpreted;</a:t>
            </a:r>
          </a:p>
          <a:p>
            <a:r>
              <a:rPr lang="en-US" dirty="0"/>
              <a:t>Bayesian framework requires careful choices, especially true for HMC.</a:t>
            </a:r>
            <a:endParaRPr lang="it-IT" dirty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CB06C3B8-3F5C-DD7A-3A60-C5080B19EF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489" y="136525"/>
            <a:ext cx="11525249" cy="1045907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Discussion - Limitations</a:t>
            </a:r>
            <a:endParaRPr lang="it-IT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3745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animation(1)">
            <a:hlinkClick r:id="" action="ppaction://media"/>
            <a:extLst>
              <a:ext uri="{FF2B5EF4-FFF2-40B4-BE49-F238E27FC236}">
                <a16:creationId xmlns:a16="http://schemas.microsoft.com/office/drawing/2014/main" id="{59713F97-F7D5-EF66-5F0B-C777E96CF0E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11465" t="5512" r="23180" b="47962"/>
          <a:stretch>
            <a:fillRect/>
          </a:stretch>
        </p:blipFill>
        <p:spPr>
          <a:xfrm rot="788398">
            <a:off x="7612570" y="653810"/>
            <a:ext cx="2543594" cy="1282263"/>
          </a:xfrm>
          <a:prstGeom prst="rect">
            <a:avLst/>
          </a:prstGeom>
        </p:spPr>
      </p:pic>
      <p:pic>
        <p:nvPicPr>
          <p:cNvPr id="24" name="animation">
            <a:hlinkClick r:id="" action="ppaction://media"/>
            <a:extLst>
              <a:ext uri="{FF2B5EF4-FFF2-40B4-BE49-F238E27FC236}">
                <a16:creationId xmlns:a16="http://schemas.microsoft.com/office/drawing/2014/main" id="{5C453992-FF84-5C27-40E3-E8FE8821CA9F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12156" t="11908" r="31457" b="44190"/>
          <a:stretch>
            <a:fillRect/>
          </a:stretch>
        </p:blipFill>
        <p:spPr>
          <a:xfrm rot="565189">
            <a:off x="9811884" y="2470997"/>
            <a:ext cx="2248884" cy="1282668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A02117-7B88-ABDD-0D24-BD77F7B649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69624" y="5943600"/>
            <a:ext cx="722376" cy="914400"/>
          </a:xfrm>
        </p:spPr>
        <p:txBody>
          <a:bodyPr/>
          <a:lstStyle/>
          <a:p>
            <a:fld id="{3E1D1B55-F3E9-1242-8F18-D40061936871}" type="slidenum">
              <a:rPr lang="en-US" smtClean="0"/>
              <a:pPr/>
              <a:t>27</a:t>
            </a:fld>
            <a:endParaRPr lang="en-US" dirty="0"/>
          </a:p>
        </p:txBody>
      </p:sp>
      <p:pic>
        <p:nvPicPr>
          <p:cNvPr id="26" name="animation(2)">
            <a:hlinkClick r:id="" action="ppaction://media"/>
            <a:extLst>
              <a:ext uri="{FF2B5EF4-FFF2-40B4-BE49-F238E27FC236}">
                <a16:creationId xmlns:a16="http://schemas.microsoft.com/office/drawing/2014/main" id="{0A0666B9-EA79-1ABE-30DC-61D226C797A1}"/>
              </a:ext>
            </a:extLst>
          </p:cNvPr>
          <p:cNvPicPr>
            <a:picLocks noChangeAspect="1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9409" t="7431" r="38640" b="50000"/>
          <a:stretch>
            <a:fillRect/>
          </a:stretch>
        </p:blipFill>
        <p:spPr>
          <a:xfrm rot="20341174">
            <a:off x="555300" y="1031271"/>
            <a:ext cx="2215702" cy="1298240"/>
          </a:xfrm>
          <a:prstGeom prst="rect">
            <a:avLst/>
          </a:prstGeom>
        </p:spPr>
      </p:pic>
      <p:pic>
        <p:nvPicPr>
          <p:cNvPr id="17" name="Immagine 16">
            <a:extLst>
              <a:ext uri="{FF2B5EF4-FFF2-40B4-BE49-F238E27FC236}">
                <a16:creationId xmlns:a16="http://schemas.microsoft.com/office/drawing/2014/main" id="{753FB80C-9806-A977-42C5-8627A8658E9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723480">
            <a:off x="6049581" y="1532456"/>
            <a:ext cx="2668507" cy="373590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9" name="Immagine 18">
            <a:extLst>
              <a:ext uri="{FF2B5EF4-FFF2-40B4-BE49-F238E27FC236}">
                <a16:creationId xmlns:a16="http://schemas.microsoft.com/office/drawing/2014/main" id="{92B3C9FF-3043-7529-90BD-2CB05E5A7424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 t="30758" b="24848"/>
          <a:stretch>
            <a:fillRect/>
          </a:stretch>
        </p:blipFill>
        <p:spPr>
          <a:xfrm rot="576023">
            <a:off x="8158451" y="3643901"/>
            <a:ext cx="3127261" cy="246811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CDC757F5-3644-DBFE-576E-1196D78CCBAC}"/>
              </a:ext>
            </a:extLst>
          </p:cNvPr>
          <p:cNvSpPr txBox="1"/>
          <p:nvPr/>
        </p:nvSpPr>
        <p:spPr>
          <a:xfrm>
            <a:off x="1340427" y="446809"/>
            <a:ext cx="55903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sz="2400" b="1" dirty="0"/>
          </a:p>
        </p:txBody>
      </p:sp>
      <p:sp>
        <p:nvSpPr>
          <p:cNvPr id="23" name="Titolo 1">
            <a:extLst>
              <a:ext uri="{FF2B5EF4-FFF2-40B4-BE49-F238E27FC236}">
                <a16:creationId xmlns:a16="http://schemas.microsoft.com/office/drawing/2014/main" id="{8B894FBA-9771-6A1B-99E4-2F4E2C3A1F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083600" y="154018"/>
            <a:ext cx="10972800" cy="914400"/>
          </a:xfrm>
        </p:spPr>
        <p:txBody>
          <a:bodyPr/>
          <a:lstStyle/>
          <a:p>
            <a:pPr algn="ctr"/>
            <a:r>
              <a:rPr lang="en-US" dirty="0"/>
              <a:t>Wonderful people I worked with</a:t>
            </a:r>
            <a:endParaRPr lang="it-IT" dirty="0"/>
          </a:p>
        </p:txBody>
      </p:sp>
      <p:pic>
        <p:nvPicPr>
          <p:cNvPr id="15" name="Immagine 14">
            <a:extLst>
              <a:ext uri="{FF2B5EF4-FFF2-40B4-BE49-F238E27FC236}">
                <a16:creationId xmlns:a16="http://schemas.microsoft.com/office/drawing/2014/main" id="{FA664635-23B8-72E2-88E6-54D1B9D73ADF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194224" y="1525616"/>
            <a:ext cx="2820434" cy="395388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412779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0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0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300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600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00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3" repeatCount="indefinite" fill="hold" display="0">
                  <p:stCondLst>
                    <p:cond delay="indefinite"/>
                  </p:stCondLst>
                </p:cTn>
                <p:tgtEl>
                  <p:spTgt spid="26"/>
                </p:tgtEl>
              </p:cMediaNode>
            </p:vide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8" dur="1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video>
              <p:cMediaNode vol="80000">
                <p:cTn id="19" repeatCount="indefinite" fill="hold" display="0">
                  <p:stCondLst>
                    <p:cond delay="indefinite"/>
                  </p:stCondLst>
                </p:cTn>
                <p:tgtEl>
                  <p:spTgt spid="25"/>
                </p:tgtEl>
              </p:cMediaNode>
            </p:vide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4" dur="1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video>
              <p:cMediaNode vol="80000">
                <p:cTn id="25" repeatCount="indefinite" fill="hold" display="0">
                  <p:stCondLst>
                    <p:cond delay="indefinite"/>
                  </p:stCondLst>
                </p:cTn>
                <p:tgtEl>
                  <p:spTgt spid="24"/>
                </p:tgtEl>
              </p:cMediaNode>
            </p:vide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0" dur="1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12AE57A-2E62-E644-037A-90A40EB2FF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7462" y="3107093"/>
            <a:ext cx="7417075" cy="1334278"/>
          </a:xfrm>
        </p:spPr>
        <p:txBody>
          <a:bodyPr>
            <a:normAutofit fontScale="90000"/>
          </a:bodyPr>
          <a:lstStyle/>
          <a:p>
            <a:pPr algn="ctr"/>
            <a:r>
              <a:rPr lang="it-IT" sz="6600" dirty="0"/>
              <a:t>THANK YOU!</a:t>
            </a:r>
            <a:br>
              <a:rPr lang="it-IT" sz="6600" dirty="0"/>
            </a:br>
            <a:br>
              <a:rPr lang="it-IT" sz="6600" dirty="0"/>
            </a:br>
            <a:r>
              <a:rPr lang="it-IT" sz="6600" dirty="0"/>
              <a:t>ANY QUESTIONS?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18E331D9-CF6B-49B6-289D-759A6F3CFA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D1B55-F3E9-1242-8F18-D40061936871}" type="slidenum">
              <a:rPr lang="en-US" smtClean="0"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603551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Franklin Gothic">
      <a:majorFont>
        <a:latin typeface="Franklin Gothic Medium" panose="020B0603020102020204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644</TotalTime>
  <Words>1180</Words>
  <Application>Microsoft Office PowerPoint</Application>
  <PresentationFormat>Widescreen</PresentationFormat>
  <Paragraphs>151</Paragraphs>
  <Slides>28</Slides>
  <Notes>1</Notes>
  <HiddenSlides>0</HiddenSlides>
  <MMClips>4</MMClips>
  <ScaleCrop>false</ScaleCrop>
  <HeadingPairs>
    <vt:vector size="6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28</vt:i4>
      </vt:variant>
    </vt:vector>
  </HeadingPairs>
  <TitlesOfParts>
    <vt:vector size="35" baseType="lpstr">
      <vt:lpstr>Aptos</vt:lpstr>
      <vt:lpstr>Arial</vt:lpstr>
      <vt:lpstr>Cambria Math</vt:lpstr>
      <vt:lpstr>Franklin Gothic Book</vt:lpstr>
      <vt:lpstr>Franklin Gothic Medium</vt:lpstr>
      <vt:lpstr>Wingdings</vt:lpstr>
      <vt:lpstr>Tema di Office</vt:lpstr>
      <vt:lpstr>Augmenting the Bayesian Ornstein-Uhlenbeck model for retest learning: simulation study</vt:lpstr>
      <vt:lpstr>Background</vt:lpstr>
      <vt:lpstr>Presentazione standard di PowerPoint</vt:lpstr>
      <vt:lpstr>PRACTICE EFFECTS!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Methods</vt:lpstr>
      <vt:lpstr>Presentazione standard di PowerPoint</vt:lpstr>
      <vt:lpstr>Presentazione standard di PowerPoint</vt:lpstr>
      <vt:lpstr>Presentazione standard di PowerPoint</vt:lpstr>
      <vt:lpstr>Results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Discussion</vt:lpstr>
      <vt:lpstr>Discussion - Takeaways</vt:lpstr>
      <vt:lpstr>Discussion – Future directions</vt:lpstr>
      <vt:lpstr>Discussion - Limitations</vt:lpstr>
      <vt:lpstr>Wonderful people I worked with</vt:lpstr>
      <vt:lpstr>THANK YOU!  ANY 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r.guidotti1@campus.unimib.it</dc:creator>
  <cp:lastModifiedBy>r.guidotti1@campus.unimib.it</cp:lastModifiedBy>
  <cp:revision>5</cp:revision>
  <dcterms:created xsi:type="dcterms:W3CDTF">2026-10-08T09:15:54Z</dcterms:created>
  <dcterms:modified xsi:type="dcterms:W3CDTF">2026-10-09T13:20:16Z</dcterms:modified>
</cp:coreProperties>
</file>